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9" r:id="rId3"/>
    <p:sldId id="265" r:id="rId4"/>
    <p:sldId id="257" r:id="rId5"/>
    <p:sldId id="264" r:id="rId6"/>
    <p:sldId id="258" r:id="rId7"/>
    <p:sldId id="260" r:id="rId8"/>
    <p:sldId id="261" r:id="rId9"/>
    <p:sldId id="263" r:id="rId10"/>
    <p:sldId id="266" r:id="rId11"/>
    <p:sldId id="267" r:id="rId12"/>
  </p:sldIdLst>
  <p:sldSz cx="18288000" cy="10287000"/>
  <p:notesSz cx="18288000" cy="10287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2"/>
    <p:restoredTop sz="94687"/>
  </p:normalViewPr>
  <p:slideViewPr>
    <p:cSldViewPr>
      <p:cViewPr>
        <p:scale>
          <a:sx n="91" d="100"/>
          <a:sy n="91" d="100"/>
        </p:scale>
        <p:origin x="-296" y="-35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000" b="0" i="0">
                <a:solidFill>
                  <a:srgbClr val="F1EAE7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000" b="0" i="0">
                <a:solidFill>
                  <a:srgbClr val="F1EAE7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1/29/25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473DC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000" b="0" i="0">
                <a:solidFill>
                  <a:srgbClr val="F1EAE7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5000" b="0" i="0">
                <a:solidFill>
                  <a:srgbClr val="F1EAE7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1/29/25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000" b="0" i="0">
                <a:solidFill>
                  <a:srgbClr val="F1EAE7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1/29/25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150E6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7" name="bg 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4236426" cy="4226802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000" b="0" i="0">
                <a:solidFill>
                  <a:srgbClr val="F1EAE7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1/29/25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1/29/25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150E6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852614" y="3044980"/>
            <a:ext cx="7685405" cy="7874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000" b="0" i="0">
                <a:solidFill>
                  <a:srgbClr val="F1EAE7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016000" y="2888399"/>
            <a:ext cx="7402195" cy="28702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000" b="0" i="0">
                <a:solidFill>
                  <a:srgbClr val="F1EAE7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1/29/25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1365241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150E6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763500" y="0"/>
            <a:ext cx="5524500" cy="6080084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5400" y="7826290"/>
            <a:ext cx="5440122" cy="2837337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body" idx="1"/>
          </p:nvPr>
        </p:nvSpPr>
        <p:spPr>
          <a:xfrm>
            <a:off x="921766" y="3539214"/>
            <a:ext cx="10261600" cy="3208571"/>
          </a:xfrm>
          <a:prstGeom prst="rect">
            <a:avLst/>
          </a:prstGeom>
        </p:spPr>
        <p:txBody>
          <a:bodyPr vert="horz" wrap="square" lIns="0" tIns="124460" rIns="0" bIns="0" rtlCol="0">
            <a:spAutoFit/>
          </a:bodyPr>
          <a:lstStyle/>
          <a:p>
            <a:pPr marL="0" lvl="0" indent="0" algn="l"/>
            <a:r>
              <a:rPr lang="en-US" sz="4800" b="1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Building a CHATBOT </a:t>
            </a:r>
          </a:p>
          <a:p>
            <a:pPr marL="0" lvl="0" indent="0" algn="l"/>
            <a:r>
              <a:rPr lang="en-US" sz="4800" b="1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on </a:t>
            </a:r>
            <a:r>
              <a:rPr lang="en-US" sz="4800" b="1" dirty="0">
                <a:solidFill>
                  <a:srgbClr val="0070C0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G</a:t>
            </a:r>
            <a:r>
              <a:rPr lang="en-US" sz="4800" b="1" dirty="0">
                <a:solidFill>
                  <a:srgbClr val="FF0000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O</a:t>
            </a:r>
            <a:r>
              <a:rPr lang="en-US" sz="4800" b="1" dirty="0">
                <a:solidFill>
                  <a:srgbClr val="FFFF00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O</a:t>
            </a:r>
            <a:r>
              <a:rPr lang="en-US" sz="4800" b="1" dirty="0">
                <a:solidFill>
                  <a:srgbClr val="00B0F0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G</a:t>
            </a:r>
            <a:r>
              <a:rPr lang="en-US" sz="4800" b="1" dirty="0">
                <a:solidFill>
                  <a:srgbClr val="92D050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L</a:t>
            </a:r>
            <a:r>
              <a:rPr lang="en-US" sz="4800" b="1" dirty="0">
                <a:solidFill>
                  <a:srgbClr val="FF0000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E</a:t>
            </a:r>
            <a:r>
              <a:rPr lang="en-US" sz="4800" b="1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CLOUD</a:t>
            </a:r>
          </a:p>
          <a:p>
            <a:pPr marL="0" lvl="0" indent="0" algn="l"/>
            <a:r>
              <a:rPr lang="en-US" sz="480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To support Women Entrepreneurs</a:t>
            </a:r>
            <a:endParaRPr lang="en-US" sz="4800" dirty="0">
              <a:solidFill>
                <a:srgbClr val="F1EAE7"/>
              </a:solidFill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  <a:sym typeface="Lexend Giga"/>
            </a:endParaRPr>
          </a:p>
          <a:p>
            <a:pPr marL="12700">
              <a:lnSpc>
                <a:spcPct val="100000"/>
              </a:lnSpc>
              <a:spcBef>
                <a:spcPts val="980"/>
              </a:spcBef>
              <a:tabLst>
                <a:tab pos="1600835" algn="l"/>
                <a:tab pos="2130425" algn="l"/>
              </a:tabLst>
            </a:pPr>
            <a:endParaRPr sz="4800" dirty="0"/>
          </a:p>
        </p:txBody>
      </p:sp>
      <p:sp>
        <p:nvSpPr>
          <p:cNvPr id="6" name="object 6"/>
          <p:cNvSpPr txBox="1"/>
          <p:nvPr/>
        </p:nvSpPr>
        <p:spPr>
          <a:xfrm>
            <a:off x="8763000" y="8785859"/>
            <a:ext cx="8509139" cy="918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r">
              <a:spcBef>
                <a:spcPts val="100"/>
              </a:spcBef>
            </a:pPr>
            <a:r>
              <a:rPr lang="en-US" sz="290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  <a:sym typeface="Roboto Mono"/>
              </a:rPr>
              <a:t>MANSI MORE | AI ENGINEER | BE HUMANE</a:t>
            </a: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endParaRPr sz="2900" dirty="0">
              <a:latin typeface="Arial MT"/>
              <a:cs typeface="Arial MT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921766" y="355071"/>
            <a:ext cx="1579245" cy="4216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600" spc="-20" dirty="0">
                <a:solidFill>
                  <a:srgbClr val="FFFAEB"/>
                </a:solidFill>
                <a:latin typeface="Arial MT"/>
                <a:cs typeface="Arial MT"/>
              </a:rPr>
              <a:t>CREATE</a:t>
            </a:r>
            <a:r>
              <a:rPr sz="2600" spc="-20" dirty="0">
                <a:solidFill>
                  <a:srgbClr val="CAA3D6"/>
                </a:solidFill>
                <a:latin typeface="Arial MT"/>
                <a:cs typeface="Arial MT"/>
              </a:rPr>
              <a:t>H</a:t>
            </a:r>
            <a:endParaRPr sz="2600">
              <a:latin typeface="Arial MT"/>
              <a:cs typeface="Arial MT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481843" y="913611"/>
            <a:ext cx="459105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2520"/>
              </a:lnSpc>
            </a:pPr>
            <a:r>
              <a:rPr sz="2600" spc="-25" dirty="0">
                <a:solidFill>
                  <a:srgbClr val="CAA3D6"/>
                </a:solidFill>
                <a:latin typeface="Arial MT"/>
                <a:cs typeface="Arial MT"/>
              </a:rPr>
              <a:t>ER</a:t>
            </a:r>
            <a:endParaRPr sz="2600">
              <a:latin typeface="Arial MT"/>
              <a:cs typeface="Arial MT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1041419" y="763313"/>
            <a:ext cx="1353185" cy="357505"/>
          </a:xfrm>
          <a:custGeom>
            <a:avLst/>
            <a:gdLst/>
            <a:ahLst/>
            <a:cxnLst/>
            <a:rect l="l" t="t" r="r" b="b"/>
            <a:pathLst>
              <a:path w="1353185" h="357505">
                <a:moveTo>
                  <a:pt x="1352805" y="0"/>
                </a:moveTo>
                <a:lnTo>
                  <a:pt x="0" y="0"/>
                </a:lnTo>
                <a:lnTo>
                  <a:pt x="0" y="357357"/>
                </a:lnTo>
                <a:lnTo>
                  <a:pt x="1352805" y="357357"/>
                </a:lnTo>
                <a:lnTo>
                  <a:pt x="1352805" y="0"/>
                </a:lnTo>
                <a:close/>
              </a:path>
            </a:pathLst>
          </a:custGeom>
          <a:solidFill>
            <a:srgbClr val="FFFAE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1341468" y="746103"/>
            <a:ext cx="739775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spc="-20" dirty="0">
                <a:solidFill>
                  <a:srgbClr val="595BE2"/>
                </a:solidFill>
                <a:latin typeface="Arial MT"/>
                <a:cs typeface="Arial MT"/>
              </a:rPr>
              <a:t>FEST</a:t>
            </a:r>
            <a:endParaRPr sz="22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CAEA464A-59C7-784B-2306-E23CCBEC50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DB4C036F-DB1C-D34D-60B7-569F055CDB48}"/>
              </a:ext>
            </a:extLst>
          </p:cNvPr>
          <p:cNvSpPr/>
          <p:nvPr/>
        </p:nvSpPr>
        <p:spPr>
          <a:xfrm>
            <a:off x="0" y="49530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150E6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>
            <a:extLst>
              <a:ext uri="{FF2B5EF4-FFF2-40B4-BE49-F238E27FC236}">
                <a16:creationId xmlns:a16="http://schemas.microsoft.com/office/drawing/2014/main" id="{9F416E56-D74F-3757-3672-C8A0E961552E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917817" y="0"/>
            <a:ext cx="9370181" cy="10287000"/>
          </a:xfrm>
          <a:prstGeom prst="rect">
            <a:avLst/>
          </a:prstGeom>
        </p:spPr>
      </p:pic>
      <p:sp>
        <p:nvSpPr>
          <p:cNvPr id="4" name="object 4">
            <a:extLst>
              <a:ext uri="{FF2B5EF4-FFF2-40B4-BE49-F238E27FC236}">
                <a16:creationId xmlns:a16="http://schemas.microsoft.com/office/drawing/2014/main" id="{11720CFB-52FB-E574-10DA-01ED0ABEF153}"/>
              </a:ext>
            </a:extLst>
          </p:cNvPr>
          <p:cNvSpPr txBox="1"/>
          <p:nvPr/>
        </p:nvSpPr>
        <p:spPr>
          <a:xfrm>
            <a:off x="1219200" y="2933700"/>
            <a:ext cx="7162800" cy="376769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r>
              <a:rPr lang="en-US" sz="2800" u="sng" dirty="0">
                <a:solidFill>
                  <a:schemeClr val="bg1"/>
                </a:solidFill>
                <a:effectLst/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Sample Questions:</a:t>
            </a:r>
            <a:br>
              <a:rPr lang="en-US" dirty="0">
                <a:solidFill>
                  <a:schemeClr val="bg1"/>
                </a:solidFill>
                <a:effectLst/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</a:br>
            <a:endParaRPr lang="en-US" dirty="0">
              <a:solidFill>
                <a:schemeClr val="bg1"/>
              </a:solidFill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  <a:p>
            <a:endParaRPr lang="en-US" dirty="0">
              <a:solidFill>
                <a:schemeClr val="bg1"/>
              </a:solidFill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Tips for Applying for a Female-Owned Business Grant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How Much Does it cost to start a Business?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My business has already raised funding, but we’re still in the prototype phase. Can I apply for the Amber Grant or should I look for other options?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My business has a working prototype but hasn’t yet been commercialized. Which grants are suitable for this stage?</a:t>
            </a: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F6FABAB2-187C-0417-1E5F-3D760939495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21766" y="355071"/>
            <a:ext cx="1579245" cy="4216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600" spc="-20" dirty="0">
                <a:solidFill>
                  <a:srgbClr val="FFFAEB"/>
                </a:solidFill>
              </a:rPr>
              <a:t>CREATE</a:t>
            </a:r>
            <a:r>
              <a:rPr sz="2600" spc="-20" dirty="0">
                <a:solidFill>
                  <a:srgbClr val="CAA3D6"/>
                </a:solidFill>
              </a:rPr>
              <a:t>H</a:t>
            </a:r>
            <a:endParaRPr sz="2600"/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BDC10F2E-F1AE-F904-E6C2-5C5C54E010DE}"/>
              </a:ext>
            </a:extLst>
          </p:cNvPr>
          <p:cNvSpPr txBox="1"/>
          <p:nvPr/>
        </p:nvSpPr>
        <p:spPr>
          <a:xfrm>
            <a:off x="1481843" y="913611"/>
            <a:ext cx="459105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2520"/>
              </a:lnSpc>
            </a:pPr>
            <a:r>
              <a:rPr sz="2600" spc="-25" dirty="0">
                <a:solidFill>
                  <a:srgbClr val="CAA3D6"/>
                </a:solidFill>
                <a:latin typeface="Arial MT"/>
                <a:cs typeface="Arial MT"/>
              </a:rPr>
              <a:t>ER</a:t>
            </a:r>
            <a:endParaRPr sz="2600">
              <a:latin typeface="Arial MT"/>
              <a:cs typeface="Arial MT"/>
            </a:endParaRPr>
          </a:p>
        </p:txBody>
      </p:sp>
      <p:sp>
        <p:nvSpPr>
          <p:cNvPr id="7" name="object 7">
            <a:extLst>
              <a:ext uri="{FF2B5EF4-FFF2-40B4-BE49-F238E27FC236}">
                <a16:creationId xmlns:a16="http://schemas.microsoft.com/office/drawing/2014/main" id="{41A9B565-2A19-862A-47A6-237EEFEE957E}"/>
              </a:ext>
            </a:extLst>
          </p:cNvPr>
          <p:cNvSpPr txBox="1"/>
          <p:nvPr/>
        </p:nvSpPr>
        <p:spPr>
          <a:xfrm>
            <a:off x="1041419" y="763313"/>
            <a:ext cx="1353185" cy="357505"/>
          </a:xfrm>
          <a:prstGeom prst="rect">
            <a:avLst/>
          </a:prstGeom>
          <a:solidFill>
            <a:srgbClr val="FFFAEB"/>
          </a:solidFill>
        </p:spPr>
        <p:txBody>
          <a:bodyPr vert="horz" wrap="square" lIns="0" tIns="0" rIns="0" bIns="0" rtlCol="0">
            <a:spAutoFit/>
          </a:bodyPr>
          <a:lstStyle/>
          <a:p>
            <a:pPr marL="312420">
              <a:lnSpc>
                <a:spcPts val="2605"/>
              </a:lnSpc>
            </a:pPr>
            <a:r>
              <a:rPr sz="2200" spc="-20" dirty="0">
                <a:solidFill>
                  <a:srgbClr val="595BE2"/>
                </a:solidFill>
                <a:latin typeface="Arial MT"/>
                <a:cs typeface="Arial MT"/>
              </a:rPr>
              <a:t>FEST</a:t>
            </a:r>
            <a:endParaRPr sz="2200">
              <a:latin typeface="Arial MT"/>
              <a:cs typeface="Arial MT"/>
            </a:endParaRPr>
          </a:p>
        </p:txBody>
      </p:sp>
    </p:spTree>
    <p:extLst>
      <p:ext uri="{BB962C8B-B14F-4D97-AF65-F5344CB8AC3E}">
        <p14:creationId xmlns:p14="http://schemas.microsoft.com/office/powerpoint/2010/main" val="30004227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11D12547-FCD3-97C6-00A1-78A028270F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571F43E4-F656-74E8-FB74-D29022DFCE06}"/>
              </a:ext>
            </a:extLst>
          </p:cNvPr>
          <p:cNvSpPr/>
          <p:nvPr/>
        </p:nvSpPr>
        <p:spPr>
          <a:xfrm>
            <a:off x="0" y="49530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150E6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>
            <a:extLst>
              <a:ext uri="{FF2B5EF4-FFF2-40B4-BE49-F238E27FC236}">
                <a16:creationId xmlns:a16="http://schemas.microsoft.com/office/drawing/2014/main" id="{A3272199-E3A1-A1AC-979C-2AC3E7A4D56E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917817" y="0"/>
            <a:ext cx="9370181" cy="10287000"/>
          </a:xfrm>
          <a:prstGeom prst="rect">
            <a:avLst/>
          </a:prstGeom>
        </p:spPr>
      </p:pic>
      <p:sp>
        <p:nvSpPr>
          <p:cNvPr id="4" name="object 4">
            <a:extLst>
              <a:ext uri="{FF2B5EF4-FFF2-40B4-BE49-F238E27FC236}">
                <a16:creationId xmlns:a16="http://schemas.microsoft.com/office/drawing/2014/main" id="{478A07B3-2BE8-849F-278C-0472F61D4FB5}"/>
              </a:ext>
            </a:extLst>
          </p:cNvPr>
          <p:cNvSpPr txBox="1"/>
          <p:nvPr/>
        </p:nvSpPr>
        <p:spPr>
          <a:xfrm>
            <a:off x="3505200" y="7277100"/>
            <a:ext cx="5943600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594610" algn="l"/>
              </a:tabLst>
            </a:pPr>
            <a:r>
              <a:rPr sz="4800" spc="36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THANK</a:t>
            </a:r>
            <a:r>
              <a:rPr sz="480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	</a:t>
            </a:r>
            <a:r>
              <a:rPr sz="4800" spc="30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YOU!</a:t>
            </a:r>
            <a:r>
              <a:rPr lang="en-US" sz="4800" spc="30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!!</a:t>
            </a:r>
            <a:r>
              <a:rPr sz="4800" spc="30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endParaRPr sz="4800" dirty="0"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7A85DCEA-FD94-4419-59C7-D76FFAA8119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21766" y="355071"/>
            <a:ext cx="1579245" cy="4216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600" spc="-20" dirty="0">
                <a:solidFill>
                  <a:srgbClr val="FFFAEB"/>
                </a:solidFill>
              </a:rPr>
              <a:t>CREATE</a:t>
            </a:r>
            <a:r>
              <a:rPr sz="2600" spc="-20" dirty="0">
                <a:solidFill>
                  <a:srgbClr val="CAA3D6"/>
                </a:solidFill>
              </a:rPr>
              <a:t>H</a:t>
            </a:r>
            <a:endParaRPr sz="2600"/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7676E9AE-2EAF-90A7-02F8-696919FEDAFB}"/>
              </a:ext>
            </a:extLst>
          </p:cNvPr>
          <p:cNvSpPr txBox="1"/>
          <p:nvPr/>
        </p:nvSpPr>
        <p:spPr>
          <a:xfrm>
            <a:off x="1481843" y="913611"/>
            <a:ext cx="459105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2520"/>
              </a:lnSpc>
            </a:pPr>
            <a:r>
              <a:rPr sz="2600" spc="-25" dirty="0">
                <a:solidFill>
                  <a:srgbClr val="CAA3D6"/>
                </a:solidFill>
                <a:latin typeface="Arial MT"/>
                <a:cs typeface="Arial MT"/>
              </a:rPr>
              <a:t>ER</a:t>
            </a:r>
            <a:endParaRPr sz="2600">
              <a:latin typeface="Arial MT"/>
              <a:cs typeface="Arial MT"/>
            </a:endParaRPr>
          </a:p>
        </p:txBody>
      </p:sp>
      <p:sp>
        <p:nvSpPr>
          <p:cNvPr id="7" name="object 7">
            <a:extLst>
              <a:ext uri="{FF2B5EF4-FFF2-40B4-BE49-F238E27FC236}">
                <a16:creationId xmlns:a16="http://schemas.microsoft.com/office/drawing/2014/main" id="{B4800E88-65E0-4178-1FB3-7082B679E718}"/>
              </a:ext>
            </a:extLst>
          </p:cNvPr>
          <p:cNvSpPr txBox="1"/>
          <p:nvPr/>
        </p:nvSpPr>
        <p:spPr>
          <a:xfrm>
            <a:off x="1041419" y="763313"/>
            <a:ext cx="1353185" cy="357505"/>
          </a:xfrm>
          <a:prstGeom prst="rect">
            <a:avLst/>
          </a:prstGeom>
          <a:solidFill>
            <a:srgbClr val="FFFAEB"/>
          </a:solidFill>
        </p:spPr>
        <p:txBody>
          <a:bodyPr vert="horz" wrap="square" lIns="0" tIns="0" rIns="0" bIns="0" rtlCol="0">
            <a:spAutoFit/>
          </a:bodyPr>
          <a:lstStyle/>
          <a:p>
            <a:pPr marL="312420">
              <a:lnSpc>
                <a:spcPts val="2605"/>
              </a:lnSpc>
            </a:pPr>
            <a:r>
              <a:rPr sz="2200" spc="-20" dirty="0">
                <a:solidFill>
                  <a:srgbClr val="595BE2"/>
                </a:solidFill>
                <a:latin typeface="Arial MT"/>
                <a:cs typeface="Arial MT"/>
              </a:rPr>
              <a:t>FEST</a:t>
            </a:r>
            <a:endParaRPr sz="2200">
              <a:latin typeface="Arial MT"/>
              <a:cs typeface="Arial MT"/>
            </a:endParaRPr>
          </a:p>
        </p:txBody>
      </p:sp>
    </p:spTree>
    <p:extLst>
      <p:ext uri="{BB962C8B-B14F-4D97-AF65-F5344CB8AC3E}">
        <p14:creationId xmlns:p14="http://schemas.microsoft.com/office/powerpoint/2010/main" val="1507542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417570" y="0"/>
            <a:ext cx="14870430" cy="10287000"/>
          </a:xfrm>
          <a:custGeom>
            <a:avLst/>
            <a:gdLst/>
            <a:ahLst/>
            <a:cxnLst/>
            <a:rect l="l" t="t" r="r" b="b"/>
            <a:pathLst>
              <a:path w="14870430" h="10287000">
                <a:moveTo>
                  <a:pt x="0" y="0"/>
                </a:moveTo>
                <a:lnTo>
                  <a:pt x="0" y="10287000"/>
                </a:lnTo>
                <a:lnTo>
                  <a:pt x="14870343" y="10287000"/>
                </a:lnTo>
                <a:lnTo>
                  <a:pt x="14870343" y="0"/>
                </a:lnTo>
                <a:lnTo>
                  <a:pt x="0" y="0"/>
                </a:lnTo>
                <a:close/>
              </a:path>
            </a:pathLst>
          </a:custGeom>
          <a:solidFill>
            <a:srgbClr val="150E6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758848" y="2288082"/>
            <a:ext cx="2658722" cy="48987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100" u="sng" dirty="0">
                <a:solidFill>
                  <a:srgbClr val="F1EAE7"/>
                </a:solidFill>
                <a:uFill>
                  <a:solidFill>
                    <a:srgbClr val="F1EAE7"/>
                  </a:solidFill>
                </a:u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About</a:t>
            </a:r>
            <a:r>
              <a:rPr sz="3100" u="sng" spc="-55" dirty="0">
                <a:solidFill>
                  <a:srgbClr val="F1EAE7"/>
                </a:solidFill>
                <a:uFill>
                  <a:solidFill>
                    <a:srgbClr val="F1EAE7"/>
                  </a:solidFill>
                </a:u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z="3100" u="sng" spc="-25" dirty="0">
                <a:solidFill>
                  <a:srgbClr val="F1EAE7"/>
                </a:solidFill>
                <a:uFill>
                  <a:solidFill>
                    <a:srgbClr val="F1EAE7"/>
                  </a:solidFill>
                </a:u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Me:</a:t>
            </a:r>
            <a:endParaRPr sz="3100" dirty="0"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427645" y="5440027"/>
            <a:ext cx="1292579" cy="3975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500" spc="-1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Hello!!</a:t>
            </a:r>
            <a:endParaRPr sz="2500" dirty="0"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8532214" y="3393516"/>
            <a:ext cx="3328035" cy="2530475"/>
            <a:chOff x="8532214" y="3393516"/>
            <a:chExt cx="3328035" cy="2530475"/>
          </a:xfrm>
        </p:grpSpPr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532214" y="5485898"/>
              <a:ext cx="317500" cy="317500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329597" y="3393516"/>
              <a:ext cx="2530165" cy="2530165"/>
            </a:xfrm>
            <a:prstGeom prst="rect">
              <a:avLst/>
            </a:prstGeom>
          </p:spPr>
        </p:pic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921766" y="355071"/>
            <a:ext cx="1579245" cy="4216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600" spc="-20" dirty="0">
                <a:solidFill>
                  <a:srgbClr val="FFFAEB"/>
                </a:solidFill>
              </a:rPr>
              <a:t>CREATE</a:t>
            </a:r>
            <a:r>
              <a:rPr sz="2600" spc="-20" dirty="0">
                <a:solidFill>
                  <a:srgbClr val="CAA3D6"/>
                </a:solidFill>
              </a:rPr>
              <a:t>H</a:t>
            </a:r>
            <a:endParaRPr sz="2600"/>
          </a:p>
        </p:txBody>
      </p:sp>
      <p:sp>
        <p:nvSpPr>
          <p:cNvPr id="9" name="object 9"/>
          <p:cNvSpPr txBox="1"/>
          <p:nvPr/>
        </p:nvSpPr>
        <p:spPr>
          <a:xfrm>
            <a:off x="1481843" y="913611"/>
            <a:ext cx="459105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2520"/>
              </a:lnSpc>
            </a:pPr>
            <a:r>
              <a:rPr sz="2600" spc="-25" dirty="0">
                <a:solidFill>
                  <a:srgbClr val="CAA3D6"/>
                </a:solidFill>
                <a:latin typeface="Arial MT"/>
                <a:cs typeface="Arial MT"/>
              </a:rPr>
              <a:t>ER</a:t>
            </a:r>
            <a:endParaRPr sz="2600">
              <a:latin typeface="Arial MT"/>
              <a:cs typeface="Arial MT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041419" y="763313"/>
            <a:ext cx="1353185" cy="357505"/>
          </a:xfrm>
          <a:prstGeom prst="rect">
            <a:avLst/>
          </a:prstGeom>
          <a:solidFill>
            <a:srgbClr val="FFFAEB"/>
          </a:solidFill>
        </p:spPr>
        <p:txBody>
          <a:bodyPr vert="horz" wrap="square" lIns="0" tIns="0" rIns="0" bIns="0" rtlCol="0">
            <a:spAutoFit/>
          </a:bodyPr>
          <a:lstStyle/>
          <a:p>
            <a:pPr marL="312420">
              <a:lnSpc>
                <a:spcPts val="2605"/>
              </a:lnSpc>
            </a:pPr>
            <a:r>
              <a:rPr sz="2200" spc="-20" dirty="0">
                <a:solidFill>
                  <a:srgbClr val="595BE2"/>
                </a:solidFill>
                <a:latin typeface="Arial MT"/>
                <a:cs typeface="Arial MT"/>
              </a:rPr>
              <a:t>FEST</a:t>
            </a:r>
            <a:endParaRPr sz="22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2ACF9C-23F0-9A6F-F168-0B058C88AD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B73AD0A3-38B8-B129-3820-AF45017B8BB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0" y="6533570"/>
            <a:ext cx="10692186" cy="78226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365500" algn="l"/>
                <a:tab pos="6012815" algn="l"/>
              </a:tabLst>
            </a:pPr>
            <a:r>
              <a:rPr dirty="0"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“Thank</a:t>
            </a:r>
            <a:r>
              <a:rPr spc="-20" dirty="0"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pc="-25" dirty="0"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you</a:t>
            </a:r>
            <a:r>
              <a:rPr lang="en-US" spc="-25" dirty="0"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dirty="0"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for</a:t>
            </a:r>
            <a:r>
              <a:rPr spc="-20" dirty="0"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pc="-10" dirty="0"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being</a:t>
            </a:r>
            <a:r>
              <a:rPr lang="en-US" spc="-10" dirty="0"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pc="-10" dirty="0"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here!”</a:t>
            </a:r>
          </a:p>
        </p:txBody>
      </p:sp>
      <p:pic>
        <p:nvPicPr>
          <p:cNvPr id="3" name="object 3">
            <a:extLst>
              <a:ext uri="{FF2B5EF4-FFF2-40B4-BE49-F238E27FC236}">
                <a16:creationId xmlns:a16="http://schemas.microsoft.com/office/drawing/2014/main" id="{CA0EE7B8-77EF-BA95-419E-9D10063CF533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686182" y="3467100"/>
            <a:ext cx="2581211" cy="4458486"/>
          </a:xfrm>
          <a:prstGeom prst="rect">
            <a:avLst/>
          </a:prstGeom>
        </p:spPr>
      </p:pic>
      <p:pic>
        <p:nvPicPr>
          <p:cNvPr id="4" name="object 4">
            <a:extLst>
              <a:ext uri="{FF2B5EF4-FFF2-40B4-BE49-F238E27FC236}">
                <a16:creationId xmlns:a16="http://schemas.microsoft.com/office/drawing/2014/main" id="{A6B75233-F202-6576-38A3-FBDEE2209DB5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037399" y="9060755"/>
            <a:ext cx="4762303" cy="1226244"/>
          </a:xfrm>
          <a:prstGeom prst="rect">
            <a:avLst/>
          </a:prstGeom>
        </p:spPr>
      </p:pic>
      <p:pic>
        <p:nvPicPr>
          <p:cNvPr id="2052" name="Picture 4" descr="Cute Baby Girl Smiling stock photo. Image of female, happiness - 32933742">
            <a:extLst>
              <a:ext uri="{FF2B5EF4-FFF2-40B4-BE49-F238E27FC236}">
                <a16:creationId xmlns:a16="http://schemas.microsoft.com/office/drawing/2014/main" id="{E0C468EB-8D69-4195-E31F-8E68963AA5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0400" y="3047053"/>
            <a:ext cx="4953000" cy="3306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93529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852614" y="3044980"/>
            <a:ext cx="10692186" cy="1359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365500" algn="l"/>
                <a:tab pos="6012815" algn="l"/>
              </a:tabLst>
            </a:pPr>
            <a:r>
              <a:rPr lang="en-US" sz="800" spc="-10" dirty="0"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.</a:t>
            </a:r>
            <a:endParaRPr sz="800" spc="-10" dirty="0"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706788" y="3054259"/>
            <a:ext cx="2581211" cy="4458486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037399" y="9060755"/>
            <a:ext cx="4762303" cy="1226244"/>
          </a:xfrm>
          <a:prstGeom prst="rect">
            <a:avLst/>
          </a:prstGeom>
        </p:spPr>
      </p:pic>
      <p:pic>
        <p:nvPicPr>
          <p:cNvPr id="6" name="Picture 5" descr="A person sitting at a desk with a computer and a tablet&#10;&#10;AI-generated content may be incorrect.">
            <a:extLst>
              <a:ext uri="{FF2B5EF4-FFF2-40B4-BE49-F238E27FC236}">
                <a16:creationId xmlns:a16="http://schemas.microsoft.com/office/drawing/2014/main" id="{11970033-381E-C8C3-4F41-8130CC044B80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731"/>
          <a:stretch/>
        </p:blipFill>
        <p:spPr>
          <a:xfrm>
            <a:off x="19" y="0"/>
            <a:ext cx="18287981" cy="1028699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986318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150E60"/>
          </a:solidFill>
        </p:spPr>
        <p:txBody>
          <a:bodyPr wrap="square" lIns="0" tIns="0" rIns="0" bIns="0" rtlCol="0"/>
          <a:lstStyle/>
          <a:p>
            <a:r>
              <a:rPr lang="en-US" dirty="0"/>
              <a:t>Screenshot 2025-01-29 at 4.15.35 AM</a:t>
            </a:r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762000" y="9145227"/>
            <a:ext cx="5943600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594610" algn="l"/>
              </a:tabLst>
            </a:pPr>
            <a:r>
              <a:rPr lang="en-US" sz="800" spc="36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.</a:t>
            </a:r>
            <a:r>
              <a:rPr sz="4800" spc="30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endParaRPr sz="4800" dirty="0"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921766" y="355071"/>
            <a:ext cx="1579245" cy="4216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600" spc="-20" dirty="0">
                <a:solidFill>
                  <a:srgbClr val="FFFAEB"/>
                </a:solidFill>
              </a:rPr>
              <a:t>CREATE</a:t>
            </a:r>
            <a:r>
              <a:rPr sz="2600" spc="-20" dirty="0">
                <a:solidFill>
                  <a:srgbClr val="CAA3D6"/>
                </a:solidFill>
              </a:rPr>
              <a:t>H</a:t>
            </a:r>
            <a:endParaRPr sz="2600"/>
          </a:p>
        </p:txBody>
      </p:sp>
      <p:sp>
        <p:nvSpPr>
          <p:cNvPr id="6" name="object 6"/>
          <p:cNvSpPr txBox="1"/>
          <p:nvPr/>
        </p:nvSpPr>
        <p:spPr>
          <a:xfrm>
            <a:off x="1481843" y="913611"/>
            <a:ext cx="459105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2520"/>
              </a:lnSpc>
            </a:pPr>
            <a:r>
              <a:rPr sz="2600" spc="-25" dirty="0">
                <a:solidFill>
                  <a:srgbClr val="CAA3D6"/>
                </a:solidFill>
                <a:latin typeface="Arial MT"/>
                <a:cs typeface="Arial MT"/>
              </a:rPr>
              <a:t>ER</a:t>
            </a:r>
            <a:endParaRPr sz="2600">
              <a:latin typeface="Arial MT"/>
              <a:cs typeface="Arial MT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041419" y="763313"/>
            <a:ext cx="1353185" cy="357505"/>
          </a:xfrm>
          <a:prstGeom prst="rect">
            <a:avLst/>
          </a:prstGeom>
          <a:solidFill>
            <a:srgbClr val="FFFAEB"/>
          </a:solidFill>
        </p:spPr>
        <p:txBody>
          <a:bodyPr vert="horz" wrap="square" lIns="0" tIns="0" rIns="0" bIns="0" rtlCol="0">
            <a:spAutoFit/>
          </a:bodyPr>
          <a:lstStyle/>
          <a:p>
            <a:pPr marL="312420">
              <a:lnSpc>
                <a:spcPts val="2605"/>
              </a:lnSpc>
            </a:pPr>
            <a:r>
              <a:rPr sz="2200" spc="-20" dirty="0">
                <a:solidFill>
                  <a:srgbClr val="595BE2"/>
                </a:solidFill>
                <a:latin typeface="Arial MT"/>
                <a:cs typeface="Arial MT"/>
              </a:rPr>
              <a:t>FEST</a:t>
            </a:r>
            <a:endParaRPr sz="2200">
              <a:latin typeface="Arial MT"/>
              <a:cs typeface="Arial MT"/>
            </a:endParaRPr>
          </a:p>
        </p:txBody>
      </p:sp>
      <p:pic>
        <p:nvPicPr>
          <p:cNvPr id="8" name="Picture 7" descr="A screenshot of a chat&#10;&#10;AI-generated content may be incorrect.">
            <a:extLst>
              <a:ext uri="{FF2B5EF4-FFF2-40B4-BE49-F238E27FC236}">
                <a16:creationId xmlns:a16="http://schemas.microsoft.com/office/drawing/2014/main" id="{2FE9A2E0-2300-8071-6315-80BF3FAC53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0" y="913611"/>
            <a:ext cx="6324600" cy="9181709"/>
          </a:xfrm>
          <a:prstGeom prst="rect">
            <a:avLst/>
          </a:prstGeom>
        </p:spPr>
      </p:pic>
      <p:sp>
        <p:nvSpPr>
          <p:cNvPr id="11" name="object 4">
            <a:extLst>
              <a:ext uri="{FF2B5EF4-FFF2-40B4-BE49-F238E27FC236}">
                <a16:creationId xmlns:a16="http://schemas.microsoft.com/office/drawing/2014/main" id="{7626B7CB-46A4-E19A-D8F6-22DE63050585}"/>
              </a:ext>
            </a:extLst>
          </p:cNvPr>
          <p:cNvSpPr txBox="1"/>
          <p:nvPr/>
        </p:nvSpPr>
        <p:spPr>
          <a:xfrm>
            <a:off x="762000" y="9913071"/>
            <a:ext cx="2438400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400" u="sng" spc="-10" dirty="0">
                <a:solidFill>
                  <a:srgbClr val="F1EAE7"/>
                </a:solidFill>
                <a:uFill>
                  <a:solidFill>
                    <a:srgbClr val="F1EAE7"/>
                  </a:solidFill>
                </a:u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Result</a:t>
            </a:r>
            <a:endParaRPr sz="4400" dirty="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"/>
            <a:ext cx="18288000" cy="11327244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150E6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39126" y="1998958"/>
            <a:ext cx="2997193" cy="78226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000" u="sng" spc="-10" dirty="0">
                <a:solidFill>
                  <a:srgbClr val="F1EAE7"/>
                </a:solidFill>
                <a:uFill>
                  <a:solidFill>
                    <a:srgbClr val="F1EAE7"/>
                  </a:solidFill>
                </a:u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Agenda</a:t>
            </a:r>
            <a:r>
              <a:rPr lang="en-US" sz="5000" u="sng" spc="-10" dirty="0">
                <a:solidFill>
                  <a:srgbClr val="F1EAE7"/>
                </a:solidFill>
                <a:uFill>
                  <a:solidFill>
                    <a:srgbClr val="F1EAE7"/>
                  </a:solidFill>
                </a:u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:</a:t>
            </a:r>
            <a:endParaRPr sz="5000" dirty="0"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018367" y="6586029"/>
            <a:ext cx="2168449" cy="97462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2455"/>
              </a:lnSpc>
              <a:spcBef>
                <a:spcPts val="100"/>
              </a:spcBef>
            </a:pPr>
            <a:r>
              <a:rPr sz="2100" spc="-25" dirty="0">
                <a:solidFill>
                  <a:srgbClr val="FFFFFF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01</a:t>
            </a:r>
            <a:endParaRPr sz="2100" dirty="0"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  <a:p>
            <a:pPr marL="12700" marR="5080">
              <a:lnSpc>
                <a:spcPts val="2500"/>
              </a:lnSpc>
              <a:spcBef>
                <a:spcPts val="35"/>
              </a:spcBef>
            </a:pPr>
            <a:r>
              <a:rPr sz="2100" dirty="0">
                <a:solidFill>
                  <a:srgbClr val="FFFFFF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Google</a:t>
            </a:r>
            <a:r>
              <a:rPr sz="2100" spc="-60" dirty="0">
                <a:solidFill>
                  <a:srgbClr val="FFFFFF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z="2100" spc="-20" dirty="0">
                <a:solidFill>
                  <a:srgbClr val="FFFFFF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Cloud </a:t>
            </a:r>
            <a:r>
              <a:rPr sz="2100" dirty="0">
                <a:solidFill>
                  <a:srgbClr val="FFFFFF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Platform</a:t>
            </a:r>
            <a:r>
              <a:rPr sz="2100" spc="-85" dirty="0">
                <a:solidFill>
                  <a:srgbClr val="FFFFFF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z="2100" spc="-20" dirty="0">
                <a:solidFill>
                  <a:srgbClr val="FFFFFF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(GCP)</a:t>
            </a:r>
            <a:endParaRPr sz="2100" dirty="0"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568076" y="6681815"/>
            <a:ext cx="1824989" cy="8788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2310"/>
              </a:lnSpc>
              <a:spcBef>
                <a:spcPts val="100"/>
              </a:spcBef>
            </a:pPr>
            <a:r>
              <a:rPr sz="2100" spc="-25" dirty="0">
                <a:solidFill>
                  <a:srgbClr val="FFFFFF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02</a:t>
            </a:r>
            <a:endParaRPr sz="2100" dirty="0"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  <a:p>
            <a:pPr marL="12700" marR="5080">
              <a:lnSpc>
                <a:spcPts val="2100"/>
              </a:lnSpc>
              <a:spcBef>
                <a:spcPts val="209"/>
              </a:spcBef>
            </a:pPr>
            <a:r>
              <a:rPr sz="2100" dirty="0">
                <a:solidFill>
                  <a:srgbClr val="FFFFFF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Create</a:t>
            </a:r>
            <a:r>
              <a:rPr sz="2100" spc="-40" dirty="0">
                <a:solidFill>
                  <a:srgbClr val="FFFFFF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z="2100" dirty="0">
                <a:solidFill>
                  <a:srgbClr val="FFFFFF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an</a:t>
            </a:r>
            <a:r>
              <a:rPr sz="2100" spc="-35" dirty="0">
                <a:solidFill>
                  <a:srgbClr val="FFFFFF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z="2100" dirty="0">
                <a:solidFill>
                  <a:srgbClr val="FFFFFF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app</a:t>
            </a:r>
            <a:r>
              <a:rPr sz="2100" spc="-30" dirty="0">
                <a:solidFill>
                  <a:srgbClr val="FFFFFF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z="2100" spc="-25" dirty="0">
                <a:solidFill>
                  <a:srgbClr val="FFFFFF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on </a:t>
            </a:r>
            <a:r>
              <a:rPr sz="2100" spc="-50" dirty="0">
                <a:solidFill>
                  <a:srgbClr val="FFFFFF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Vertex</a:t>
            </a:r>
            <a:r>
              <a:rPr sz="2100" spc="-100" dirty="0">
                <a:solidFill>
                  <a:srgbClr val="FFFFFF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z="2100" spc="-25" dirty="0">
                <a:solidFill>
                  <a:srgbClr val="FFFFFF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AI</a:t>
            </a:r>
            <a:endParaRPr sz="2100" dirty="0"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683240" y="6586029"/>
            <a:ext cx="2921519" cy="97462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2455"/>
              </a:lnSpc>
              <a:spcBef>
                <a:spcPts val="100"/>
              </a:spcBef>
            </a:pPr>
            <a:r>
              <a:rPr sz="2100" spc="-25" dirty="0">
                <a:solidFill>
                  <a:srgbClr val="FFFFFF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03</a:t>
            </a:r>
            <a:endParaRPr sz="2100" dirty="0"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  <a:p>
            <a:pPr marL="12700" marR="5080">
              <a:lnSpc>
                <a:spcPts val="2500"/>
              </a:lnSpc>
              <a:spcBef>
                <a:spcPts val="35"/>
              </a:spcBef>
            </a:pPr>
            <a:r>
              <a:rPr sz="2100" dirty="0">
                <a:solidFill>
                  <a:srgbClr val="FFFFFF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Train</a:t>
            </a:r>
            <a:r>
              <a:rPr sz="2100" spc="-80" dirty="0">
                <a:solidFill>
                  <a:srgbClr val="FFFFFF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z="2100" dirty="0">
                <a:solidFill>
                  <a:srgbClr val="FFFFFF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your</a:t>
            </a:r>
            <a:r>
              <a:rPr sz="2100" spc="-80" dirty="0">
                <a:solidFill>
                  <a:srgbClr val="FFFFFF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z="2100" spc="-10" dirty="0">
                <a:solidFill>
                  <a:srgbClr val="FFFFFF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chatbot </a:t>
            </a:r>
            <a:r>
              <a:rPr sz="2100" dirty="0">
                <a:solidFill>
                  <a:srgbClr val="FFFFFF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on</a:t>
            </a:r>
            <a:r>
              <a:rPr sz="2100" spc="-15" dirty="0">
                <a:solidFill>
                  <a:srgbClr val="FFFFFF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z="2100" dirty="0">
                <a:solidFill>
                  <a:srgbClr val="FFFFFF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our</a:t>
            </a:r>
            <a:r>
              <a:rPr sz="2100" spc="-10" dirty="0">
                <a:solidFill>
                  <a:srgbClr val="FFFFFF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lang="en-US" sz="2100" dirty="0">
                <a:solidFill>
                  <a:srgbClr val="FFFFFF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own</a:t>
            </a:r>
            <a:r>
              <a:rPr lang="en-US" sz="2100" spc="-10" dirty="0">
                <a:solidFill>
                  <a:srgbClr val="FFFFFF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z="2100" spc="-20" dirty="0">
                <a:solidFill>
                  <a:srgbClr val="FFFFFF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data</a:t>
            </a:r>
            <a:endParaRPr sz="2100" dirty="0"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1530966" y="6532168"/>
            <a:ext cx="2608580" cy="102848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spc="-25" dirty="0">
                <a:solidFill>
                  <a:srgbClr val="FFFFFF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04</a:t>
            </a:r>
            <a:endParaRPr sz="2200" dirty="0"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  <a:p>
            <a:pPr marL="12700">
              <a:lnSpc>
                <a:spcPct val="100000"/>
              </a:lnSpc>
              <a:spcBef>
                <a:spcPts val="30"/>
              </a:spcBef>
            </a:pPr>
            <a:r>
              <a:rPr sz="2200" dirty="0" err="1">
                <a:solidFill>
                  <a:srgbClr val="FFFFFF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Chat</a:t>
            </a:r>
            <a:r>
              <a:rPr lang="en-US" sz="2200" dirty="0" err="1">
                <a:solidFill>
                  <a:srgbClr val="FFFFFF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B</a:t>
            </a:r>
            <a:r>
              <a:rPr sz="2200" dirty="0" err="1">
                <a:solidFill>
                  <a:srgbClr val="FFFFFF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ot</a:t>
            </a:r>
            <a:r>
              <a:rPr sz="2200" spc="-50" dirty="0">
                <a:solidFill>
                  <a:srgbClr val="FFFFFF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z="2200" spc="-10" dirty="0">
                <a:solidFill>
                  <a:srgbClr val="FFFFFF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Deployment</a:t>
            </a:r>
            <a:endParaRPr sz="2200" dirty="0"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4593715" y="6492768"/>
            <a:ext cx="2608580" cy="102848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spc="-25" dirty="0">
                <a:solidFill>
                  <a:srgbClr val="FFFFFF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05</a:t>
            </a:r>
            <a:endParaRPr sz="2200" dirty="0"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  <a:p>
            <a:pPr marL="12700">
              <a:lnSpc>
                <a:spcPct val="100000"/>
              </a:lnSpc>
              <a:spcBef>
                <a:spcPts val="30"/>
              </a:spcBef>
            </a:pPr>
            <a:r>
              <a:rPr sz="2200" dirty="0">
                <a:solidFill>
                  <a:srgbClr val="FFFFFF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Simulation</a:t>
            </a:r>
            <a:r>
              <a:rPr sz="2200" spc="-55" dirty="0">
                <a:solidFill>
                  <a:srgbClr val="FFFFFF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z="2200" dirty="0">
                <a:solidFill>
                  <a:srgbClr val="FFFFFF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and</a:t>
            </a:r>
            <a:r>
              <a:rPr sz="2200" spc="-85" dirty="0">
                <a:solidFill>
                  <a:srgbClr val="FFFFFF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z="2200" spc="-10" dirty="0">
                <a:solidFill>
                  <a:srgbClr val="FFFFFF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Testing</a:t>
            </a:r>
            <a:endParaRPr sz="2200" dirty="0"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21766" y="355071"/>
            <a:ext cx="1579245" cy="4216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600" spc="-20" dirty="0">
                <a:solidFill>
                  <a:srgbClr val="FFFAEB"/>
                </a:solidFill>
              </a:rPr>
              <a:t>CREATE</a:t>
            </a:r>
            <a:r>
              <a:rPr sz="2600" spc="-20" dirty="0">
                <a:solidFill>
                  <a:srgbClr val="CAA3D6"/>
                </a:solidFill>
              </a:rPr>
              <a:t>H</a:t>
            </a:r>
            <a:endParaRPr sz="2600"/>
          </a:p>
        </p:txBody>
      </p:sp>
      <p:sp>
        <p:nvSpPr>
          <p:cNvPr id="10" name="object 10"/>
          <p:cNvSpPr txBox="1"/>
          <p:nvPr/>
        </p:nvSpPr>
        <p:spPr>
          <a:xfrm>
            <a:off x="1481843" y="913611"/>
            <a:ext cx="459105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2520"/>
              </a:lnSpc>
            </a:pPr>
            <a:r>
              <a:rPr sz="2600" spc="-25" dirty="0">
                <a:solidFill>
                  <a:srgbClr val="CAA3D6"/>
                </a:solidFill>
                <a:latin typeface="Arial MT"/>
                <a:cs typeface="Arial MT"/>
              </a:rPr>
              <a:t>ER</a:t>
            </a:r>
            <a:endParaRPr sz="2600">
              <a:latin typeface="Arial MT"/>
              <a:cs typeface="Arial MT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041419" y="763313"/>
            <a:ext cx="1353185" cy="357505"/>
          </a:xfrm>
          <a:prstGeom prst="rect">
            <a:avLst/>
          </a:prstGeom>
          <a:solidFill>
            <a:srgbClr val="FFFAEB"/>
          </a:solidFill>
        </p:spPr>
        <p:txBody>
          <a:bodyPr vert="horz" wrap="square" lIns="0" tIns="0" rIns="0" bIns="0" rtlCol="0">
            <a:spAutoFit/>
          </a:bodyPr>
          <a:lstStyle/>
          <a:p>
            <a:pPr marL="312420">
              <a:lnSpc>
                <a:spcPts val="2605"/>
              </a:lnSpc>
            </a:pPr>
            <a:r>
              <a:rPr sz="2200" spc="-20" dirty="0">
                <a:solidFill>
                  <a:srgbClr val="595BE2"/>
                </a:solidFill>
                <a:latin typeface="Arial MT"/>
                <a:cs typeface="Arial MT"/>
              </a:rPr>
              <a:t>FEST</a:t>
            </a:r>
            <a:endParaRPr sz="2200">
              <a:latin typeface="Arial MT"/>
              <a:cs typeface="Arial MT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4576543" y="8365576"/>
            <a:ext cx="8651875" cy="101600"/>
            <a:chOff x="4559672" y="7668238"/>
            <a:chExt cx="8651875" cy="101600"/>
          </a:xfrm>
        </p:grpSpPr>
        <p:pic>
          <p:nvPicPr>
            <p:cNvPr id="13" name="object 1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559672" y="7668238"/>
              <a:ext cx="8651712" cy="101600"/>
            </a:xfrm>
            <a:prstGeom prst="rect">
              <a:avLst/>
            </a:prstGeom>
          </p:spPr>
        </p:pic>
        <p:sp>
          <p:nvSpPr>
            <p:cNvPr id="14" name="object 14"/>
            <p:cNvSpPr/>
            <p:nvPr/>
          </p:nvSpPr>
          <p:spPr>
            <a:xfrm>
              <a:off x="4597772" y="7699036"/>
              <a:ext cx="8575675" cy="0"/>
            </a:xfrm>
            <a:custGeom>
              <a:avLst/>
              <a:gdLst/>
              <a:ahLst/>
              <a:cxnLst/>
              <a:rect l="l" t="t" r="r" b="b"/>
              <a:pathLst>
                <a:path w="8575675">
                  <a:moveTo>
                    <a:pt x="0" y="0"/>
                  </a:moveTo>
                  <a:lnTo>
                    <a:pt x="8575512" y="0"/>
                  </a:lnTo>
                </a:path>
              </a:pathLst>
            </a:custGeom>
            <a:ln w="25400">
              <a:solidFill>
                <a:srgbClr val="4F81BD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807571" y="3156294"/>
            <a:ext cx="4908429" cy="3975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sz="250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Creating</a:t>
            </a:r>
            <a:r>
              <a:rPr sz="2500" spc="-25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z="250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a</a:t>
            </a:r>
            <a:r>
              <a:rPr sz="2500" spc="-1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GCP</a:t>
            </a:r>
            <a:r>
              <a:rPr sz="2500" spc="-185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z="2500" spc="-1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Account</a:t>
            </a:r>
            <a:endParaRPr sz="2500" dirty="0"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807571" y="3757174"/>
            <a:ext cx="6584829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Sign</a:t>
            </a:r>
            <a:r>
              <a:rPr sz="1800" spc="-1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z="180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in</a:t>
            </a:r>
            <a:r>
              <a:rPr sz="1800" spc="-5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z="180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for</a:t>
            </a:r>
            <a:r>
              <a:rPr sz="1800" spc="-1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z="180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a</a:t>
            </a:r>
            <a:r>
              <a:rPr sz="1800" spc="-5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z="160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free</a:t>
            </a:r>
            <a:r>
              <a:rPr sz="1800" spc="-1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z="180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trial</a:t>
            </a:r>
            <a:r>
              <a:rPr sz="1800" spc="-5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z="180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on</a:t>
            </a:r>
            <a:r>
              <a:rPr sz="1800" spc="-5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z="180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a</a:t>
            </a:r>
            <a:r>
              <a:rPr sz="1800" spc="-5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z="180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google</a:t>
            </a:r>
            <a:r>
              <a:rPr sz="1800" spc="-5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z="180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account</a:t>
            </a:r>
            <a:r>
              <a:rPr sz="1800" spc="-15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z="180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and</a:t>
            </a:r>
            <a:r>
              <a:rPr sz="1800" spc="-5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z="180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enable</a:t>
            </a:r>
            <a:r>
              <a:rPr sz="1800" spc="-105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z="1800" spc="-2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APIs</a:t>
            </a:r>
            <a:endParaRPr sz="1800" dirty="0"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807570" y="5348098"/>
            <a:ext cx="7651629" cy="92076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9900" indent="-457200">
              <a:lnSpc>
                <a:spcPct val="10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sz="260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Create</a:t>
            </a:r>
            <a:r>
              <a:rPr sz="2600" spc="-7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z="260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an</a:t>
            </a:r>
            <a:r>
              <a:rPr sz="2600" spc="-18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z="260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App</a:t>
            </a:r>
            <a:r>
              <a:rPr sz="2600" spc="-6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z="260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and</a:t>
            </a:r>
            <a:r>
              <a:rPr sz="2600" spc="-55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z="260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feed</a:t>
            </a:r>
            <a:r>
              <a:rPr sz="2600" spc="-6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z="260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training</a:t>
            </a:r>
            <a:r>
              <a:rPr sz="2600" spc="-55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z="2600" spc="-2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data</a:t>
            </a:r>
            <a:endParaRPr sz="2600" dirty="0"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  <a:p>
            <a:pPr marL="12700">
              <a:lnSpc>
                <a:spcPct val="100000"/>
              </a:lnSpc>
              <a:spcBef>
                <a:spcPts val="1750"/>
              </a:spcBef>
            </a:pPr>
            <a:r>
              <a:rPr sz="160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Create</a:t>
            </a:r>
            <a:r>
              <a:rPr sz="1600" spc="-1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z="160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an</a:t>
            </a:r>
            <a:r>
              <a:rPr sz="1600" spc="-1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z="160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application</a:t>
            </a:r>
            <a:r>
              <a:rPr sz="1600" spc="-1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z="160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on</a:t>
            </a:r>
            <a:r>
              <a:rPr sz="1600" spc="-11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z="160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Agent</a:t>
            </a:r>
            <a:r>
              <a:rPr sz="1600" spc="-1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z="160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Builder</a:t>
            </a:r>
            <a:r>
              <a:rPr sz="1600" spc="-15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z="160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and</a:t>
            </a:r>
            <a:r>
              <a:rPr sz="1600" spc="-1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z="160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design</a:t>
            </a:r>
            <a:r>
              <a:rPr sz="1600" spc="-1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z="160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it</a:t>
            </a:r>
            <a:r>
              <a:rPr sz="1600" spc="-15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z="160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by</a:t>
            </a:r>
            <a:r>
              <a:rPr sz="1600" spc="-15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z="1600" spc="-1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DilogflowCX</a:t>
            </a:r>
            <a:endParaRPr sz="1600" dirty="0"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807571" y="7578130"/>
            <a:ext cx="5940462" cy="88998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9900" indent="-457200">
              <a:lnSpc>
                <a:spcPct val="10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sz="260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Build</a:t>
            </a:r>
            <a:r>
              <a:rPr sz="2600" spc="-45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z="260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a</a:t>
            </a:r>
            <a:r>
              <a:rPr sz="2600" spc="-4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z="260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chatBot</a:t>
            </a:r>
            <a:r>
              <a:rPr sz="2600" spc="-5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z="260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for</a:t>
            </a:r>
            <a:r>
              <a:rPr sz="2600" spc="-45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z="260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a</a:t>
            </a:r>
            <a:r>
              <a:rPr sz="2600" spc="-45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z="2600" spc="-1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website</a:t>
            </a:r>
            <a:endParaRPr sz="2600" dirty="0"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  <a:p>
            <a:pPr marL="12700">
              <a:lnSpc>
                <a:spcPct val="100000"/>
              </a:lnSpc>
              <a:spcBef>
                <a:spcPts val="1770"/>
              </a:spcBef>
            </a:pPr>
            <a:r>
              <a:rPr sz="160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Use</a:t>
            </a:r>
            <a:r>
              <a:rPr sz="1600" spc="-15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z="160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your</a:t>
            </a:r>
            <a:r>
              <a:rPr sz="1600" spc="-2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z="160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built</a:t>
            </a:r>
            <a:r>
              <a:rPr sz="1600" spc="-2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z="160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chatBot</a:t>
            </a:r>
            <a:r>
              <a:rPr sz="1600" spc="-2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z="160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for</a:t>
            </a:r>
            <a:r>
              <a:rPr sz="1600" spc="-15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z="160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a</a:t>
            </a:r>
            <a:r>
              <a:rPr sz="1600" spc="-15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z="160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particular</a:t>
            </a:r>
            <a:r>
              <a:rPr sz="1600" spc="-2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z="1600" spc="-1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website</a:t>
            </a:r>
            <a:endParaRPr sz="1600" dirty="0"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286276" y="3725674"/>
            <a:ext cx="4428724" cy="936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Key</a:t>
            </a:r>
            <a:r>
              <a:rPr sz="6000" spc="-1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Points</a:t>
            </a:r>
            <a:r>
              <a:rPr lang="en-US" sz="6000" spc="-1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:</a:t>
            </a:r>
            <a:endParaRPr sz="6000" dirty="0"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</p:txBody>
      </p:sp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801443" y="0"/>
            <a:ext cx="7486556" cy="4454574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5251552"/>
            <a:ext cx="6529609" cy="5035448"/>
          </a:xfrm>
          <a:prstGeom prst="rect">
            <a:avLst/>
          </a:prstGeom>
        </p:spPr>
      </p:pic>
      <p:sp>
        <p:nvSpPr>
          <p:cNvPr id="10" name="object 10"/>
          <p:cNvSpPr txBox="1"/>
          <p:nvPr/>
        </p:nvSpPr>
        <p:spPr>
          <a:xfrm>
            <a:off x="921766" y="355071"/>
            <a:ext cx="1579245" cy="4216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600" spc="-20" dirty="0">
                <a:solidFill>
                  <a:srgbClr val="FFFAEB"/>
                </a:solidFill>
                <a:latin typeface="Arial MT"/>
                <a:cs typeface="Arial MT"/>
              </a:rPr>
              <a:t>CREATE</a:t>
            </a:r>
            <a:r>
              <a:rPr sz="2600" spc="-20" dirty="0">
                <a:solidFill>
                  <a:srgbClr val="CAA3D6"/>
                </a:solidFill>
                <a:latin typeface="Arial MT"/>
                <a:cs typeface="Arial MT"/>
              </a:rPr>
              <a:t>H</a:t>
            </a:r>
            <a:endParaRPr sz="2600">
              <a:latin typeface="Arial MT"/>
              <a:cs typeface="Arial MT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481843" y="913611"/>
            <a:ext cx="459105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2520"/>
              </a:lnSpc>
            </a:pPr>
            <a:r>
              <a:rPr sz="2600" spc="-25" dirty="0">
                <a:solidFill>
                  <a:srgbClr val="CAA3D6"/>
                </a:solidFill>
                <a:latin typeface="Arial MT"/>
                <a:cs typeface="Arial MT"/>
              </a:rPr>
              <a:t>ER</a:t>
            </a:r>
            <a:endParaRPr sz="2600">
              <a:latin typeface="Arial MT"/>
              <a:cs typeface="Arial MT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041419" y="763313"/>
            <a:ext cx="1353185" cy="357505"/>
          </a:xfrm>
          <a:prstGeom prst="rect">
            <a:avLst/>
          </a:prstGeom>
          <a:solidFill>
            <a:srgbClr val="FFFAEB"/>
          </a:solidFill>
        </p:spPr>
        <p:txBody>
          <a:bodyPr vert="horz" wrap="square" lIns="0" tIns="0" rIns="0" bIns="0" rtlCol="0">
            <a:spAutoFit/>
          </a:bodyPr>
          <a:lstStyle/>
          <a:p>
            <a:pPr marL="312420">
              <a:lnSpc>
                <a:spcPts val="2605"/>
              </a:lnSpc>
            </a:pPr>
            <a:r>
              <a:rPr sz="2200" spc="-20" dirty="0">
                <a:solidFill>
                  <a:srgbClr val="595BE2"/>
                </a:solidFill>
                <a:latin typeface="Arial MT"/>
                <a:cs typeface="Arial MT"/>
              </a:rPr>
              <a:t>FEST</a:t>
            </a:r>
            <a:endParaRPr sz="22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03100" y="2199506"/>
            <a:ext cx="8183700" cy="70532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4650105" algn="l"/>
              </a:tabLst>
            </a:pPr>
            <a:r>
              <a:rPr sz="4500" u="sng" dirty="0">
                <a:solidFill>
                  <a:srgbClr val="F1EAE7"/>
                </a:solidFill>
                <a:uFill>
                  <a:solidFill>
                    <a:srgbClr val="F1EAE7"/>
                  </a:solidFill>
                </a:u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Documents</a:t>
            </a:r>
            <a:r>
              <a:rPr sz="4500" u="sng" spc="-30" dirty="0">
                <a:solidFill>
                  <a:srgbClr val="F1EAE7"/>
                </a:solidFill>
                <a:uFill>
                  <a:solidFill>
                    <a:srgbClr val="F1EAE7"/>
                  </a:solidFill>
                </a:u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z="4500" u="sng" dirty="0">
                <a:solidFill>
                  <a:srgbClr val="F1EAE7"/>
                </a:solidFill>
                <a:uFill>
                  <a:solidFill>
                    <a:srgbClr val="F1EAE7"/>
                  </a:solidFill>
                </a:u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of</a:t>
            </a:r>
            <a:r>
              <a:rPr sz="4500" u="sng" spc="-30" dirty="0">
                <a:solidFill>
                  <a:srgbClr val="F1EAE7"/>
                </a:solidFill>
                <a:uFill>
                  <a:solidFill>
                    <a:srgbClr val="F1EAE7"/>
                  </a:solidFill>
                </a:u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z="4500" u="sng" spc="-25" dirty="0">
                <a:solidFill>
                  <a:srgbClr val="F1EAE7"/>
                </a:solidFill>
                <a:uFill>
                  <a:solidFill>
                    <a:srgbClr val="F1EAE7"/>
                  </a:solidFill>
                </a:u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the</a:t>
            </a:r>
            <a:r>
              <a:rPr lang="en-US" sz="4500" u="sng" spc="-25" dirty="0">
                <a:solidFill>
                  <a:srgbClr val="F1EAE7"/>
                </a:solidFill>
                <a:uFill>
                  <a:solidFill>
                    <a:srgbClr val="F1EAE7"/>
                  </a:solidFill>
                </a:u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z="4500" u="sng" spc="-10" dirty="0" err="1">
                <a:solidFill>
                  <a:srgbClr val="F1EAE7"/>
                </a:solidFill>
                <a:uFill>
                  <a:solidFill>
                    <a:srgbClr val="F1EAE7"/>
                  </a:solidFill>
                </a:u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chatBot</a:t>
            </a:r>
            <a:r>
              <a:rPr sz="4500" u="sng" spc="-10" dirty="0">
                <a:solidFill>
                  <a:srgbClr val="F1EAE7"/>
                </a:solidFill>
                <a:uFill>
                  <a:solidFill>
                    <a:srgbClr val="F1EAE7"/>
                  </a:solidFill>
                </a:u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:</a:t>
            </a:r>
            <a:endParaRPr sz="4500" dirty="0"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512662" y="4483580"/>
            <a:ext cx="4945538" cy="3975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500" b="1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ChatBot</a:t>
            </a:r>
            <a:r>
              <a:rPr sz="2500" b="1" spc="22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z="2500" b="1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Walkthrough</a:t>
            </a:r>
            <a:r>
              <a:rPr sz="2500" b="1" spc="22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z="2500" b="1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-</a:t>
            </a:r>
            <a:r>
              <a:rPr sz="2500" b="1" spc="22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z="2500" b="1" spc="-2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Blog</a:t>
            </a:r>
            <a:endParaRPr sz="2500" dirty="0"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1361714" y="4444944"/>
            <a:ext cx="3878285" cy="3975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500" b="1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ChatBot</a:t>
            </a:r>
            <a:r>
              <a:rPr sz="2500" b="1" spc="225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z="2500" b="1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Github</a:t>
            </a:r>
            <a:r>
              <a:rPr sz="2500" b="1" spc="225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</a:t>
            </a:r>
            <a:r>
              <a:rPr sz="2500" b="1" spc="-20" dirty="0">
                <a:solidFill>
                  <a:srgbClr val="F1EAE7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Repo</a:t>
            </a:r>
            <a:endParaRPr sz="2500" dirty="0"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179806" y="0"/>
            <a:ext cx="6108193" cy="4117089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921766" y="355071"/>
            <a:ext cx="1579245" cy="4216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600" spc="-20" dirty="0">
                <a:solidFill>
                  <a:srgbClr val="FFFAEB"/>
                </a:solidFill>
              </a:rPr>
              <a:t>CREATE</a:t>
            </a:r>
            <a:r>
              <a:rPr sz="2600" spc="-20" dirty="0">
                <a:solidFill>
                  <a:srgbClr val="CAA3D6"/>
                </a:solidFill>
              </a:rPr>
              <a:t>H</a:t>
            </a:r>
            <a:endParaRPr sz="2600"/>
          </a:p>
        </p:txBody>
      </p:sp>
      <p:sp>
        <p:nvSpPr>
          <p:cNvPr id="7" name="object 7"/>
          <p:cNvSpPr txBox="1"/>
          <p:nvPr/>
        </p:nvSpPr>
        <p:spPr>
          <a:xfrm>
            <a:off x="1481843" y="913611"/>
            <a:ext cx="459105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2520"/>
              </a:lnSpc>
            </a:pPr>
            <a:r>
              <a:rPr sz="2600" spc="-25" dirty="0">
                <a:solidFill>
                  <a:srgbClr val="CAA3D6"/>
                </a:solidFill>
                <a:latin typeface="Arial MT"/>
                <a:cs typeface="Arial MT"/>
              </a:rPr>
              <a:t>ER</a:t>
            </a:r>
            <a:endParaRPr sz="2600">
              <a:latin typeface="Arial MT"/>
              <a:cs typeface="Arial MT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041419" y="763313"/>
            <a:ext cx="1353185" cy="357505"/>
          </a:xfrm>
          <a:prstGeom prst="rect">
            <a:avLst/>
          </a:prstGeom>
          <a:solidFill>
            <a:srgbClr val="FFFAEB"/>
          </a:solidFill>
        </p:spPr>
        <p:txBody>
          <a:bodyPr vert="horz" wrap="square" lIns="0" tIns="0" rIns="0" bIns="0" rtlCol="0">
            <a:spAutoFit/>
          </a:bodyPr>
          <a:lstStyle/>
          <a:p>
            <a:pPr marL="312420">
              <a:lnSpc>
                <a:spcPts val="2605"/>
              </a:lnSpc>
            </a:pPr>
            <a:r>
              <a:rPr sz="2200" spc="-20" dirty="0">
                <a:solidFill>
                  <a:srgbClr val="595BE2"/>
                </a:solidFill>
                <a:latin typeface="Arial MT"/>
                <a:cs typeface="Arial MT"/>
              </a:rPr>
              <a:t>FEST</a:t>
            </a:r>
            <a:endParaRPr sz="2200">
              <a:latin typeface="Arial MT"/>
              <a:cs typeface="Arial MT"/>
            </a:endParaRPr>
          </a:p>
        </p:txBody>
      </p:sp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831720" y="5080022"/>
            <a:ext cx="3764263" cy="3764263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1288068" y="5080022"/>
            <a:ext cx="3764263" cy="3764263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4806950" cy="5651500"/>
            <a:chOff x="0" y="0"/>
            <a:chExt cx="4806950" cy="56515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4038655" cy="5651501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779205" y="1920648"/>
              <a:ext cx="2027544" cy="3080524"/>
            </a:xfrm>
            <a:prstGeom prst="rect">
              <a:avLst/>
            </a:prstGeom>
          </p:spPr>
        </p:pic>
      </p:grpSp>
      <p:grpSp>
        <p:nvGrpSpPr>
          <p:cNvPr id="5" name="object 5"/>
          <p:cNvGrpSpPr/>
          <p:nvPr/>
        </p:nvGrpSpPr>
        <p:grpSpPr>
          <a:xfrm>
            <a:off x="1570490" y="1920648"/>
            <a:ext cx="16717644" cy="8366759"/>
            <a:chOff x="1570490" y="1920648"/>
            <a:chExt cx="16717644" cy="8366759"/>
          </a:xfrm>
        </p:grpSpPr>
        <p:pic>
          <p:nvPicPr>
            <p:cNvPr id="6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4527639" y="4695407"/>
              <a:ext cx="3760360" cy="5591591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1589540" y="5472066"/>
              <a:ext cx="15109190" cy="0"/>
            </a:xfrm>
            <a:custGeom>
              <a:avLst/>
              <a:gdLst/>
              <a:ahLst/>
              <a:cxnLst/>
              <a:rect l="l" t="t" r="r" b="b"/>
              <a:pathLst>
                <a:path w="15109190">
                  <a:moveTo>
                    <a:pt x="0" y="0"/>
                  </a:moveTo>
                  <a:lnTo>
                    <a:pt x="15108923" y="0"/>
                  </a:lnTo>
                </a:path>
              </a:pathLst>
            </a:custGeom>
            <a:ln w="38100">
              <a:solidFill>
                <a:srgbClr val="473DC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3542436" y="5240576"/>
              <a:ext cx="501650" cy="501650"/>
            </a:xfrm>
            <a:custGeom>
              <a:avLst/>
              <a:gdLst/>
              <a:ahLst/>
              <a:cxnLst/>
              <a:rect l="l" t="t" r="r" b="b"/>
              <a:pathLst>
                <a:path w="501650" h="501650">
                  <a:moveTo>
                    <a:pt x="250541" y="0"/>
                  </a:moveTo>
                  <a:lnTo>
                    <a:pt x="205506" y="4036"/>
                  </a:lnTo>
                  <a:lnTo>
                    <a:pt x="163119" y="15674"/>
                  </a:lnTo>
                  <a:lnTo>
                    <a:pt x="124088" y="34205"/>
                  </a:lnTo>
                  <a:lnTo>
                    <a:pt x="89120" y="58923"/>
                  </a:lnTo>
                  <a:lnTo>
                    <a:pt x="58924" y="89120"/>
                  </a:lnTo>
                  <a:lnTo>
                    <a:pt x="34206" y="124087"/>
                  </a:lnTo>
                  <a:lnTo>
                    <a:pt x="15674" y="163118"/>
                  </a:lnTo>
                  <a:lnTo>
                    <a:pt x="4036" y="205505"/>
                  </a:lnTo>
                  <a:lnTo>
                    <a:pt x="0" y="250540"/>
                  </a:lnTo>
                  <a:lnTo>
                    <a:pt x="4036" y="295575"/>
                  </a:lnTo>
                  <a:lnTo>
                    <a:pt x="15674" y="337962"/>
                  </a:lnTo>
                  <a:lnTo>
                    <a:pt x="34206" y="376993"/>
                  </a:lnTo>
                  <a:lnTo>
                    <a:pt x="58924" y="411960"/>
                  </a:lnTo>
                  <a:lnTo>
                    <a:pt x="89120" y="442157"/>
                  </a:lnTo>
                  <a:lnTo>
                    <a:pt x="124088" y="466875"/>
                  </a:lnTo>
                  <a:lnTo>
                    <a:pt x="163119" y="485406"/>
                  </a:lnTo>
                  <a:lnTo>
                    <a:pt x="205506" y="497044"/>
                  </a:lnTo>
                  <a:lnTo>
                    <a:pt x="250541" y="501081"/>
                  </a:lnTo>
                  <a:lnTo>
                    <a:pt x="295576" y="497044"/>
                  </a:lnTo>
                  <a:lnTo>
                    <a:pt x="337963" y="485406"/>
                  </a:lnTo>
                  <a:lnTo>
                    <a:pt x="376994" y="466875"/>
                  </a:lnTo>
                  <a:lnTo>
                    <a:pt x="411962" y="442157"/>
                  </a:lnTo>
                  <a:lnTo>
                    <a:pt x="442158" y="411960"/>
                  </a:lnTo>
                  <a:lnTo>
                    <a:pt x="466876" y="376993"/>
                  </a:lnTo>
                  <a:lnTo>
                    <a:pt x="485407" y="337962"/>
                  </a:lnTo>
                  <a:lnTo>
                    <a:pt x="497045" y="295575"/>
                  </a:lnTo>
                  <a:lnTo>
                    <a:pt x="501082" y="250540"/>
                  </a:lnTo>
                  <a:lnTo>
                    <a:pt x="497045" y="205505"/>
                  </a:lnTo>
                  <a:lnTo>
                    <a:pt x="485407" y="163118"/>
                  </a:lnTo>
                  <a:lnTo>
                    <a:pt x="466876" y="124087"/>
                  </a:lnTo>
                  <a:lnTo>
                    <a:pt x="442158" y="89120"/>
                  </a:lnTo>
                  <a:lnTo>
                    <a:pt x="411962" y="58923"/>
                  </a:lnTo>
                  <a:lnTo>
                    <a:pt x="376994" y="34205"/>
                  </a:lnTo>
                  <a:lnTo>
                    <a:pt x="337963" y="15674"/>
                  </a:lnTo>
                  <a:lnTo>
                    <a:pt x="295576" y="4036"/>
                  </a:lnTo>
                  <a:lnTo>
                    <a:pt x="250541" y="0"/>
                  </a:lnTo>
                  <a:close/>
                </a:path>
              </a:pathLst>
            </a:custGeom>
            <a:solidFill>
              <a:srgbClr val="F1EAE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" name="object 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862400" y="1920648"/>
              <a:ext cx="2027546" cy="3080524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8625633" y="5221526"/>
              <a:ext cx="501650" cy="501650"/>
            </a:xfrm>
            <a:custGeom>
              <a:avLst/>
              <a:gdLst/>
              <a:ahLst/>
              <a:cxnLst/>
              <a:rect l="l" t="t" r="r" b="b"/>
              <a:pathLst>
                <a:path w="501650" h="501650">
                  <a:moveTo>
                    <a:pt x="250541" y="0"/>
                  </a:moveTo>
                  <a:lnTo>
                    <a:pt x="205506" y="4036"/>
                  </a:lnTo>
                  <a:lnTo>
                    <a:pt x="163119" y="15674"/>
                  </a:lnTo>
                  <a:lnTo>
                    <a:pt x="124088" y="34205"/>
                  </a:lnTo>
                  <a:lnTo>
                    <a:pt x="89120" y="58923"/>
                  </a:lnTo>
                  <a:lnTo>
                    <a:pt x="58924" y="89120"/>
                  </a:lnTo>
                  <a:lnTo>
                    <a:pt x="34206" y="124087"/>
                  </a:lnTo>
                  <a:lnTo>
                    <a:pt x="15674" y="163118"/>
                  </a:lnTo>
                  <a:lnTo>
                    <a:pt x="4036" y="205505"/>
                  </a:lnTo>
                  <a:lnTo>
                    <a:pt x="0" y="250540"/>
                  </a:lnTo>
                  <a:lnTo>
                    <a:pt x="4036" y="295575"/>
                  </a:lnTo>
                  <a:lnTo>
                    <a:pt x="15674" y="337962"/>
                  </a:lnTo>
                  <a:lnTo>
                    <a:pt x="34206" y="376993"/>
                  </a:lnTo>
                  <a:lnTo>
                    <a:pt x="58924" y="411961"/>
                  </a:lnTo>
                  <a:lnTo>
                    <a:pt x="89120" y="442157"/>
                  </a:lnTo>
                  <a:lnTo>
                    <a:pt x="124088" y="466875"/>
                  </a:lnTo>
                  <a:lnTo>
                    <a:pt x="163119" y="485407"/>
                  </a:lnTo>
                  <a:lnTo>
                    <a:pt x="205506" y="497045"/>
                  </a:lnTo>
                  <a:lnTo>
                    <a:pt x="250541" y="501082"/>
                  </a:lnTo>
                  <a:lnTo>
                    <a:pt x="295576" y="497045"/>
                  </a:lnTo>
                  <a:lnTo>
                    <a:pt x="337963" y="485407"/>
                  </a:lnTo>
                  <a:lnTo>
                    <a:pt x="376994" y="466875"/>
                  </a:lnTo>
                  <a:lnTo>
                    <a:pt x="411962" y="442157"/>
                  </a:lnTo>
                  <a:lnTo>
                    <a:pt x="442158" y="411961"/>
                  </a:lnTo>
                  <a:lnTo>
                    <a:pt x="466876" y="376993"/>
                  </a:lnTo>
                  <a:lnTo>
                    <a:pt x="485407" y="337962"/>
                  </a:lnTo>
                  <a:lnTo>
                    <a:pt x="497045" y="295575"/>
                  </a:lnTo>
                  <a:lnTo>
                    <a:pt x="501082" y="250540"/>
                  </a:lnTo>
                  <a:lnTo>
                    <a:pt x="497045" y="205505"/>
                  </a:lnTo>
                  <a:lnTo>
                    <a:pt x="485407" y="163118"/>
                  </a:lnTo>
                  <a:lnTo>
                    <a:pt x="466876" y="124087"/>
                  </a:lnTo>
                  <a:lnTo>
                    <a:pt x="442158" y="89120"/>
                  </a:lnTo>
                  <a:lnTo>
                    <a:pt x="411962" y="58923"/>
                  </a:lnTo>
                  <a:lnTo>
                    <a:pt x="376994" y="34205"/>
                  </a:lnTo>
                  <a:lnTo>
                    <a:pt x="337963" y="15674"/>
                  </a:lnTo>
                  <a:lnTo>
                    <a:pt x="295576" y="4036"/>
                  </a:lnTo>
                  <a:lnTo>
                    <a:pt x="250541" y="0"/>
                  </a:lnTo>
                  <a:close/>
                </a:path>
              </a:pathLst>
            </a:custGeom>
            <a:solidFill>
              <a:srgbClr val="F1EAE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2278282" y="6506961"/>
            <a:ext cx="3030855" cy="1295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 marR="5080" algn="ctr">
              <a:lnSpc>
                <a:spcPct val="115700"/>
              </a:lnSpc>
              <a:spcBef>
                <a:spcPts val="100"/>
              </a:spcBef>
            </a:pPr>
            <a:r>
              <a:rPr sz="1800" spc="130" dirty="0">
                <a:solidFill>
                  <a:srgbClr val="F1EAE7"/>
                </a:solidFill>
                <a:latin typeface="Arial MT"/>
                <a:cs typeface="Arial MT"/>
              </a:rPr>
              <a:t>Vertex</a:t>
            </a:r>
            <a:r>
              <a:rPr sz="1800" spc="260" dirty="0">
                <a:solidFill>
                  <a:srgbClr val="F1EAE7"/>
                </a:solidFill>
                <a:latin typeface="Arial MT"/>
                <a:cs typeface="Arial MT"/>
              </a:rPr>
              <a:t> </a:t>
            </a:r>
            <a:r>
              <a:rPr sz="1800" spc="90" dirty="0">
                <a:solidFill>
                  <a:srgbClr val="F1EAE7"/>
                </a:solidFill>
                <a:latin typeface="Arial MT"/>
                <a:cs typeface="Arial MT"/>
              </a:rPr>
              <a:t>AI</a:t>
            </a:r>
            <a:r>
              <a:rPr sz="1800" spc="365" dirty="0">
                <a:solidFill>
                  <a:srgbClr val="F1EAE7"/>
                </a:solidFill>
                <a:latin typeface="Arial MT"/>
                <a:cs typeface="Arial MT"/>
              </a:rPr>
              <a:t> </a:t>
            </a:r>
            <a:r>
              <a:rPr sz="1800" spc="120" dirty="0">
                <a:solidFill>
                  <a:srgbClr val="F1EAE7"/>
                </a:solidFill>
                <a:latin typeface="Arial MT"/>
                <a:cs typeface="Arial MT"/>
              </a:rPr>
              <a:t>and</a:t>
            </a:r>
            <a:r>
              <a:rPr sz="1800" spc="365" dirty="0">
                <a:solidFill>
                  <a:srgbClr val="F1EAE7"/>
                </a:solidFill>
                <a:latin typeface="Arial MT"/>
                <a:cs typeface="Arial MT"/>
              </a:rPr>
              <a:t> </a:t>
            </a:r>
            <a:r>
              <a:rPr sz="1800" spc="145" dirty="0">
                <a:solidFill>
                  <a:srgbClr val="F1EAE7"/>
                </a:solidFill>
                <a:latin typeface="Arial MT"/>
                <a:cs typeface="Arial MT"/>
              </a:rPr>
              <a:t>Dialogflow </a:t>
            </a:r>
            <a:r>
              <a:rPr sz="1800" spc="130" dirty="0">
                <a:solidFill>
                  <a:srgbClr val="F1EAE7"/>
                </a:solidFill>
                <a:latin typeface="Arial MT"/>
                <a:cs typeface="Arial MT"/>
              </a:rPr>
              <a:t>make</a:t>
            </a:r>
            <a:r>
              <a:rPr sz="1800" spc="260" dirty="0">
                <a:solidFill>
                  <a:srgbClr val="F1EAE7"/>
                </a:solidFill>
                <a:latin typeface="Arial MT"/>
                <a:cs typeface="Arial MT"/>
              </a:rPr>
              <a:t> </a:t>
            </a:r>
            <a:r>
              <a:rPr sz="1800" spc="90" dirty="0">
                <a:solidFill>
                  <a:srgbClr val="F1EAE7"/>
                </a:solidFill>
                <a:latin typeface="Arial MT"/>
                <a:cs typeface="Arial MT"/>
              </a:rPr>
              <a:t>AI</a:t>
            </a:r>
            <a:r>
              <a:rPr sz="1800" spc="365" dirty="0">
                <a:solidFill>
                  <a:srgbClr val="F1EAE7"/>
                </a:solidFill>
                <a:latin typeface="Arial MT"/>
                <a:cs typeface="Arial MT"/>
              </a:rPr>
              <a:t> </a:t>
            </a:r>
            <a:r>
              <a:rPr sz="1800" spc="140" dirty="0">
                <a:solidFill>
                  <a:srgbClr val="F1EAE7"/>
                </a:solidFill>
                <a:latin typeface="Arial MT"/>
                <a:cs typeface="Arial MT"/>
              </a:rPr>
              <a:t>chatbot </a:t>
            </a:r>
            <a:endParaRPr sz="1800">
              <a:latin typeface="Arial MT"/>
              <a:cs typeface="Arial MT"/>
            </a:endParaRPr>
          </a:p>
          <a:p>
            <a:pPr marL="54610" marR="24130" algn="ctr">
              <a:lnSpc>
                <a:spcPct val="115700"/>
              </a:lnSpc>
            </a:pPr>
            <a:r>
              <a:rPr sz="1800" spc="160" dirty="0">
                <a:solidFill>
                  <a:srgbClr val="F1EAE7"/>
                </a:solidFill>
                <a:latin typeface="Arial MT"/>
                <a:cs typeface="Arial MT"/>
              </a:rPr>
              <a:t>development</a:t>
            </a:r>
            <a:r>
              <a:rPr sz="1800" spc="400" dirty="0">
                <a:solidFill>
                  <a:srgbClr val="F1EAE7"/>
                </a:solidFill>
                <a:latin typeface="Arial MT"/>
                <a:cs typeface="Arial MT"/>
              </a:rPr>
              <a:t> </a:t>
            </a:r>
            <a:r>
              <a:rPr sz="1800" spc="150" dirty="0">
                <a:solidFill>
                  <a:srgbClr val="F1EAE7"/>
                </a:solidFill>
                <a:latin typeface="Arial MT"/>
                <a:cs typeface="Arial MT"/>
              </a:rPr>
              <a:t>accessible </a:t>
            </a:r>
            <a:r>
              <a:rPr sz="1800" spc="114" dirty="0">
                <a:solidFill>
                  <a:srgbClr val="F1EAE7"/>
                </a:solidFill>
                <a:latin typeface="Arial MT"/>
                <a:cs typeface="Arial MT"/>
              </a:rPr>
              <a:t>for</a:t>
            </a:r>
            <a:r>
              <a:rPr sz="1800" spc="360" dirty="0">
                <a:solidFill>
                  <a:srgbClr val="F1EAE7"/>
                </a:solidFill>
                <a:latin typeface="Arial MT"/>
                <a:cs typeface="Arial MT"/>
              </a:rPr>
              <a:t> </a:t>
            </a:r>
            <a:r>
              <a:rPr sz="1800" spc="110" dirty="0">
                <a:solidFill>
                  <a:srgbClr val="F1EAE7"/>
                </a:solidFill>
                <a:latin typeface="Arial MT"/>
                <a:cs typeface="Arial MT"/>
              </a:rPr>
              <a:t>all. </a:t>
            </a:r>
            <a:endParaRPr sz="1800">
              <a:latin typeface="Arial MT"/>
              <a:cs typeface="Arial MT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3272900" y="2671895"/>
            <a:ext cx="1040765" cy="1031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600" b="1" spc="585" dirty="0">
                <a:solidFill>
                  <a:srgbClr val="473DC6"/>
                </a:solidFill>
                <a:latin typeface="Arial"/>
                <a:cs typeface="Arial"/>
              </a:rPr>
              <a:t>0</a:t>
            </a:r>
            <a:r>
              <a:rPr sz="6600" b="1" spc="-60" dirty="0">
                <a:solidFill>
                  <a:srgbClr val="473DC6"/>
                </a:solidFill>
                <a:latin typeface="Arial"/>
                <a:cs typeface="Arial"/>
              </a:rPr>
              <a:t>1</a:t>
            </a:r>
            <a:endParaRPr sz="660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8277885" y="2671895"/>
            <a:ext cx="1040765" cy="1031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600" b="1" spc="585" dirty="0">
                <a:solidFill>
                  <a:srgbClr val="473DC6"/>
                </a:solidFill>
                <a:latin typeface="Arial"/>
                <a:cs typeface="Arial"/>
              </a:rPr>
              <a:t>0</a:t>
            </a:r>
            <a:r>
              <a:rPr sz="6600" b="1" spc="-60" dirty="0">
                <a:solidFill>
                  <a:srgbClr val="473DC6"/>
                </a:solidFill>
                <a:latin typeface="Arial"/>
                <a:cs typeface="Arial"/>
              </a:rPr>
              <a:t>2</a:t>
            </a:r>
            <a:endParaRPr sz="6600">
              <a:latin typeface="Arial"/>
              <a:cs typeface="Arial"/>
            </a:endParaRPr>
          </a:p>
        </p:txBody>
      </p:sp>
      <p:grpSp>
        <p:nvGrpSpPr>
          <p:cNvPr id="14" name="object 14"/>
          <p:cNvGrpSpPr/>
          <p:nvPr/>
        </p:nvGrpSpPr>
        <p:grpSpPr>
          <a:xfrm>
            <a:off x="13557262" y="2041532"/>
            <a:ext cx="2027555" cy="3800475"/>
            <a:chOff x="13557262" y="2041532"/>
            <a:chExt cx="2027555" cy="3800475"/>
          </a:xfrm>
        </p:grpSpPr>
        <p:pic>
          <p:nvPicPr>
            <p:cNvPr id="15" name="object 1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557262" y="2041532"/>
              <a:ext cx="2027546" cy="3080524"/>
            </a:xfrm>
            <a:prstGeom prst="rect">
              <a:avLst/>
            </a:prstGeom>
          </p:spPr>
        </p:pic>
        <p:sp>
          <p:nvSpPr>
            <p:cNvPr id="16" name="object 16"/>
            <p:cNvSpPr/>
            <p:nvPr/>
          </p:nvSpPr>
          <p:spPr>
            <a:xfrm>
              <a:off x="14320506" y="5340519"/>
              <a:ext cx="501650" cy="501650"/>
            </a:xfrm>
            <a:custGeom>
              <a:avLst/>
              <a:gdLst/>
              <a:ahLst/>
              <a:cxnLst/>
              <a:rect l="l" t="t" r="r" b="b"/>
              <a:pathLst>
                <a:path w="501650" h="501650">
                  <a:moveTo>
                    <a:pt x="250532" y="0"/>
                  </a:moveTo>
                  <a:lnTo>
                    <a:pt x="205499" y="4036"/>
                  </a:lnTo>
                  <a:lnTo>
                    <a:pt x="163113" y="15674"/>
                  </a:lnTo>
                  <a:lnTo>
                    <a:pt x="124083" y="34206"/>
                  </a:lnTo>
                  <a:lnTo>
                    <a:pt x="89117" y="58924"/>
                  </a:lnTo>
                  <a:lnTo>
                    <a:pt x="58921" y="89120"/>
                  </a:lnTo>
                  <a:lnTo>
                    <a:pt x="34204" y="124088"/>
                  </a:lnTo>
                  <a:lnTo>
                    <a:pt x="15673" y="163119"/>
                  </a:lnTo>
                  <a:lnTo>
                    <a:pt x="4036" y="205506"/>
                  </a:lnTo>
                  <a:lnTo>
                    <a:pt x="0" y="250541"/>
                  </a:lnTo>
                  <a:lnTo>
                    <a:pt x="4036" y="295576"/>
                  </a:lnTo>
                  <a:lnTo>
                    <a:pt x="15673" y="337963"/>
                  </a:lnTo>
                  <a:lnTo>
                    <a:pt x="34204" y="376994"/>
                  </a:lnTo>
                  <a:lnTo>
                    <a:pt x="58921" y="411962"/>
                  </a:lnTo>
                  <a:lnTo>
                    <a:pt x="89117" y="442158"/>
                  </a:lnTo>
                  <a:lnTo>
                    <a:pt x="124083" y="466876"/>
                  </a:lnTo>
                  <a:lnTo>
                    <a:pt x="163113" y="485407"/>
                  </a:lnTo>
                  <a:lnTo>
                    <a:pt x="205499" y="497045"/>
                  </a:lnTo>
                  <a:lnTo>
                    <a:pt x="250532" y="501082"/>
                  </a:lnTo>
                  <a:lnTo>
                    <a:pt x="295567" y="497045"/>
                  </a:lnTo>
                  <a:lnTo>
                    <a:pt x="337953" y="485407"/>
                  </a:lnTo>
                  <a:lnTo>
                    <a:pt x="376985" y="466876"/>
                  </a:lnTo>
                  <a:lnTo>
                    <a:pt x="411953" y="442158"/>
                  </a:lnTo>
                  <a:lnTo>
                    <a:pt x="442151" y="411962"/>
                  </a:lnTo>
                  <a:lnTo>
                    <a:pt x="466870" y="376994"/>
                  </a:lnTo>
                  <a:lnTo>
                    <a:pt x="485403" y="337963"/>
                  </a:lnTo>
                  <a:lnTo>
                    <a:pt x="497041" y="295576"/>
                  </a:lnTo>
                  <a:lnTo>
                    <a:pt x="501078" y="250541"/>
                  </a:lnTo>
                  <a:lnTo>
                    <a:pt x="497041" y="205506"/>
                  </a:lnTo>
                  <a:lnTo>
                    <a:pt x="485403" y="163119"/>
                  </a:lnTo>
                  <a:lnTo>
                    <a:pt x="466870" y="124088"/>
                  </a:lnTo>
                  <a:lnTo>
                    <a:pt x="442151" y="89120"/>
                  </a:lnTo>
                  <a:lnTo>
                    <a:pt x="411953" y="58924"/>
                  </a:lnTo>
                  <a:lnTo>
                    <a:pt x="376985" y="34206"/>
                  </a:lnTo>
                  <a:lnTo>
                    <a:pt x="337953" y="15674"/>
                  </a:lnTo>
                  <a:lnTo>
                    <a:pt x="295567" y="4036"/>
                  </a:lnTo>
                  <a:lnTo>
                    <a:pt x="250532" y="0"/>
                  </a:lnTo>
                  <a:close/>
                </a:path>
              </a:pathLst>
            </a:custGeom>
            <a:solidFill>
              <a:srgbClr val="F1EAE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7" name="object 17"/>
          <p:cNvSpPr txBox="1"/>
          <p:nvPr/>
        </p:nvSpPr>
        <p:spPr>
          <a:xfrm>
            <a:off x="14050962" y="2412858"/>
            <a:ext cx="1040765" cy="1031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600" b="1" spc="585" dirty="0">
                <a:solidFill>
                  <a:srgbClr val="473DC6"/>
                </a:solidFill>
                <a:latin typeface="Arial"/>
                <a:cs typeface="Arial"/>
              </a:rPr>
              <a:t>0</a:t>
            </a:r>
            <a:r>
              <a:rPr sz="6600" b="1" spc="-60" dirty="0">
                <a:solidFill>
                  <a:srgbClr val="473DC6"/>
                </a:solidFill>
                <a:latin typeface="Arial"/>
                <a:cs typeface="Arial"/>
              </a:rPr>
              <a:t>3</a:t>
            </a:r>
            <a:endParaRPr sz="6600">
              <a:latin typeface="Arial"/>
              <a:cs typeface="Arial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7272852" y="6506961"/>
            <a:ext cx="3229610" cy="1295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15700"/>
              </a:lnSpc>
              <a:spcBef>
                <a:spcPts val="100"/>
              </a:spcBef>
            </a:pPr>
            <a:r>
              <a:rPr sz="1800" spc="150" dirty="0">
                <a:solidFill>
                  <a:srgbClr val="F1EAE7"/>
                </a:solidFill>
                <a:latin typeface="Arial MT"/>
                <a:cs typeface="Arial MT"/>
              </a:rPr>
              <a:t>Minimal</a:t>
            </a:r>
            <a:r>
              <a:rPr sz="1800" spc="355" dirty="0">
                <a:solidFill>
                  <a:srgbClr val="F1EAE7"/>
                </a:solidFill>
                <a:latin typeface="Arial MT"/>
                <a:cs typeface="Arial MT"/>
              </a:rPr>
              <a:t> </a:t>
            </a:r>
            <a:r>
              <a:rPr sz="1800" spc="145" dirty="0">
                <a:solidFill>
                  <a:srgbClr val="F1EAE7"/>
                </a:solidFill>
                <a:latin typeface="Arial MT"/>
                <a:cs typeface="Arial MT"/>
              </a:rPr>
              <a:t>coding</a:t>
            </a:r>
            <a:r>
              <a:rPr sz="1800" spc="360" dirty="0">
                <a:solidFill>
                  <a:srgbClr val="F1EAE7"/>
                </a:solidFill>
                <a:latin typeface="Arial MT"/>
                <a:cs typeface="Arial MT"/>
              </a:rPr>
              <a:t> </a:t>
            </a:r>
            <a:r>
              <a:rPr sz="1800" spc="150" dirty="0">
                <a:solidFill>
                  <a:srgbClr val="F1EAE7"/>
                </a:solidFill>
                <a:latin typeface="Arial MT"/>
                <a:cs typeface="Arial MT"/>
              </a:rPr>
              <a:t>required— </a:t>
            </a:r>
            <a:r>
              <a:rPr sz="1800" spc="140" dirty="0">
                <a:solidFill>
                  <a:srgbClr val="F1EAE7"/>
                </a:solidFill>
                <a:latin typeface="Arial MT"/>
                <a:cs typeface="Arial MT"/>
              </a:rPr>
              <a:t>focus</a:t>
            </a:r>
            <a:r>
              <a:rPr sz="1800" spc="355" dirty="0">
                <a:solidFill>
                  <a:srgbClr val="F1EAE7"/>
                </a:solidFill>
                <a:latin typeface="Arial MT"/>
                <a:cs typeface="Arial MT"/>
              </a:rPr>
              <a:t> </a:t>
            </a:r>
            <a:r>
              <a:rPr sz="1800" spc="85" dirty="0">
                <a:solidFill>
                  <a:srgbClr val="F1EAE7"/>
                </a:solidFill>
                <a:latin typeface="Arial MT"/>
                <a:cs typeface="Arial MT"/>
              </a:rPr>
              <a:t>on</a:t>
            </a:r>
            <a:r>
              <a:rPr sz="1800" spc="360" dirty="0">
                <a:solidFill>
                  <a:srgbClr val="F1EAE7"/>
                </a:solidFill>
                <a:latin typeface="Arial MT"/>
                <a:cs typeface="Arial MT"/>
              </a:rPr>
              <a:t> </a:t>
            </a:r>
            <a:r>
              <a:rPr sz="1800" spc="145" dirty="0">
                <a:solidFill>
                  <a:srgbClr val="F1EAE7"/>
                </a:solidFill>
                <a:latin typeface="Arial MT"/>
                <a:cs typeface="Arial MT"/>
              </a:rPr>
              <a:t>integrating </a:t>
            </a:r>
            <a:endParaRPr sz="1800">
              <a:latin typeface="Arial MT"/>
              <a:cs typeface="Arial MT"/>
            </a:endParaRPr>
          </a:p>
          <a:p>
            <a:pPr marL="313055" marR="304800" algn="ctr">
              <a:lnSpc>
                <a:spcPct val="115700"/>
              </a:lnSpc>
            </a:pPr>
            <a:r>
              <a:rPr sz="1800" spc="155" dirty="0">
                <a:solidFill>
                  <a:srgbClr val="F1EAE7"/>
                </a:solidFill>
                <a:latin typeface="Arial MT"/>
                <a:cs typeface="Arial MT"/>
              </a:rPr>
              <a:t>datasets</a:t>
            </a:r>
            <a:r>
              <a:rPr sz="1800" spc="360" dirty="0">
                <a:solidFill>
                  <a:srgbClr val="F1EAE7"/>
                </a:solidFill>
                <a:latin typeface="Arial MT"/>
                <a:cs typeface="Arial MT"/>
              </a:rPr>
              <a:t> </a:t>
            </a:r>
            <a:r>
              <a:rPr sz="1800" spc="120" dirty="0">
                <a:solidFill>
                  <a:srgbClr val="F1EAE7"/>
                </a:solidFill>
                <a:latin typeface="Arial MT"/>
                <a:cs typeface="Arial MT"/>
              </a:rPr>
              <a:t>and</a:t>
            </a:r>
            <a:r>
              <a:rPr sz="1800" spc="370" dirty="0">
                <a:solidFill>
                  <a:srgbClr val="F1EAE7"/>
                </a:solidFill>
                <a:latin typeface="Arial MT"/>
                <a:cs typeface="Arial MT"/>
              </a:rPr>
              <a:t> </a:t>
            </a:r>
            <a:r>
              <a:rPr sz="1800" spc="145" dirty="0">
                <a:solidFill>
                  <a:srgbClr val="F1EAE7"/>
                </a:solidFill>
                <a:latin typeface="Arial MT"/>
                <a:cs typeface="Arial MT"/>
              </a:rPr>
              <a:t>refining </a:t>
            </a:r>
            <a:r>
              <a:rPr sz="1800" spc="130" dirty="0">
                <a:solidFill>
                  <a:srgbClr val="F1EAE7"/>
                </a:solidFill>
                <a:latin typeface="Arial MT"/>
                <a:cs typeface="Arial MT"/>
              </a:rPr>
              <a:t>LLMs. </a:t>
            </a:r>
            <a:endParaRPr sz="1800">
              <a:latin typeface="Arial MT"/>
              <a:cs typeface="Arial MT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12869798" y="6506961"/>
            <a:ext cx="3079750" cy="1295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 marR="5080" algn="ctr">
              <a:lnSpc>
                <a:spcPct val="115700"/>
              </a:lnSpc>
              <a:spcBef>
                <a:spcPts val="100"/>
              </a:spcBef>
            </a:pPr>
            <a:r>
              <a:rPr sz="1800" spc="175" dirty="0">
                <a:solidFill>
                  <a:srgbClr val="F1EAE7"/>
                </a:solidFill>
                <a:latin typeface="Arial MT"/>
                <a:cs typeface="Arial MT"/>
              </a:rPr>
              <a:t>AI-</a:t>
            </a:r>
            <a:r>
              <a:rPr sz="1800" spc="150" dirty="0">
                <a:solidFill>
                  <a:srgbClr val="F1EAE7"/>
                </a:solidFill>
                <a:latin typeface="Arial MT"/>
                <a:cs typeface="Arial MT"/>
              </a:rPr>
              <a:t>powered</a:t>
            </a:r>
            <a:r>
              <a:rPr sz="1800" spc="365" dirty="0">
                <a:solidFill>
                  <a:srgbClr val="F1EAE7"/>
                </a:solidFill>
                <a:latin typeface="Arial MT"/>
                <a:cs typeface="Arial MT"/>
              </a:rPr>
              <a:t> </a:t>
            </a:r>
            <a:r>
              <a:rPr sz="1800" spc="155" dirty="0">
                <a:solidFill>
                  <a:srgbClr val="F1EAE7"/>
                </a:solidFill>
                <a:latin typeface="Arial MT"/>
                <a:cs typeface="Arial MT"/>
              </a:rPr>
              <a:t>chatbots</a:t>
            </a:r>
            <a:r>
              <a:rPr sz="1800" spc="370" dirty="0">
                <a:solidFill>
                  <a:srgbClr val="F1EAE7"/>
                </a:solidFill>
                <a:latin typeface="Arial MT"/>
                <a:cs typeface="Arial MT"/>
              </a:rPr>
              <a:t> </a:t>
            </a:r>
            <a:r>
              <a:rPr sz="1800" spc="90" dirty="0">
                <a:solidFill>
                  <a:srgbClr val="F1EAE7"/>
                </a:solidFill>
                <a:latin typeface="Arial MT"/>
                <a:cs typeface="Arial MT"/>
              </a:rPr>
              <a:t>can </a:t>
            </a:r>
            <a:r>
              <a:rPr sz="1800" spc="150" dirty="0">
                <a:solidFill>
                  <a:srgbClr val="F1EAE7"/>
                </a:solidFill>
                <a:latin typeface="Arial MT"/>
                <a:cs typeface="Arial MT"/>
              </a:rPr>
              <a:t>provide</a:t>
            </a:r>
            <a:r>
              <a:rPr sz="1800" spc="390" dirty="0">
                <a:solidFill>
                  <a:srgbClr val="F1EAE7"/>
                </a:solidFill>
                <a:latin typeface="Arial MT"/>
                <a:cs typeface="Arial MT"/>
              </a:rPr>
              <a:t> </a:t>
            </a:r>
            <a:r>
              <a:rPr sz="1800" spc="145" dirty="0">
                <a:solidFill>
                  <a:srgbClr val="F1EAE7"/>
                </a:solidFill>
                <a:latin typeface="Arial MT"/>
                <a:cs typeface="Arial MT"/>
              </a:rPr>
              <a:t>precise, </a:t>
            </a:r>
            <a:endParaRPr sz="1800">
              <a:latin typeface="Arial MT"/>
              <a:cs typeface="Arial MT"/>
            </a:endParaRPr>
          </a:p>
          <a:p>
            <a:pPr marL="1270" algn="ctr">
              <a:lnSpc>
                <a:spcPct val="100000"/>
              </a:lnSpc>
              <a:spcBef>
                <a:spcPts val="340"/>
              </a:spcBef>
            </a:pPr>
            <a:r>
              <a:rPr sz="1800" spc="165" dirty="0">
                <a:solidFill>
                  <a:srgbClr val="F1EAE7"/>
                </a:solidFill>
                <a:latin typeface="Arial MT"/>
                <a:cs typeface="Arial MT"/>
              </a:rPr>
              <a:t>personalized,</a:t>
            </a:r>
            <a:r>
              <a:rPr sz="1800" spc="365" dirty="0">
                <a:solidFill>
                  <a:srgbClr val="F1EAE7"/>
                </a:solidFill>
                <a:latin typeface="Arial MT"/>
                <a:cs typeface="Arial MT"/>
              </a:rPr>
              <a:t> </a:t>
            </a:r>
            <a:r>
              <a:rPr sz="1800" spc="95" dirty="0">
                <a:solidFill>
                  <a:srgbClr val="F1EAE7"/>
                </a:solidFill>
                <a:latin typeface="Arial MT"/>
                <a:cs typeface="Arial MT"/>
              </a:rPr>
              <a:t>and </a:t>
            </a:r>
            <a:endParaRPr sz="1800">
              <a:latin typeface="Arial MT"/>
              <a:cs typeface="Arial MT"/>
            </a:endParaRPr>
          </a:p>
          <a:p>
            <a:pPr marL="1270" algn="ctr">
              <a:lnSpc>
                <a:spcPct val="100000"/>
              </a:lnSpc>
              <a:spcBef>
                <a:spcPts val="340"/>
              </a:spcBef>
            </a:pPr>
            <a:r>
              <a:rPr sz="1800" spc="160" dirty="0">
                <a:solidFill>
                  <a:srgbClr val="F1EAE7"/>
                </a:solidFill>
                <a:latin typeface="Arial MT"/>
                <a:cs typeface="Arial MT"/>
              </a:rPr>
              <a:t>actionable</a:t>
            </a:r>
            <a:r>
              <a:rPr sz="1800" spc="380" dirty="0">
                <a:solidFill>
                  <a:srgbClr val="F1EAE7"/>
                </a:solidFill>
                <a:latin typeface="Arial MT"/>
                <a:cs typeface="Arial MT"/>
              </a:rPr>
              <a:t> </a:t>
            </a:r>
            <a:r>
              <a:rPr sz="1800" spc="155" dirty="0">
                <a:solidFill>
                  <a:srgbClr val="F1EAE7"/>
                </a:solidFill>
                <a:latin typeface="Arial MT"/>
                <a:cs typeface="Arial MT"/>
              </a:rPr>
              <a:t>information. </a:t>
            </a:r>
            <a:endParaRPr sz="1800">
              <a:latin typeface="Arial MT"/>
              <a:cs typeface="Arial MT"/>
            </a:endParaRPr>
          </a:p>
        </p:txBody>
      </p:sp>
      <p:sp>
        <p:nvSpPr>
          <p:cNvPr id="20" name="object 20"/>
          <p:cNvSpPr txBox="1">
            <a:spLocks noGrp="1"/>
          </p:cNvSpPr>
          <p:nvPr>
            <p:ph type="title"/>
          </p:nvPr>
        </p:nvSpPr>
        <p:spPr>
          <a:xfrm>
            <a:off x="921766" y="355071"/>
            <a:ext cx="1579245" cy="4216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600" spc="-20" dirty="0">
                <a:solidFill>
                  <a:srgbClr val="FFFAEB"/>
                </a:solidFill>
              </a:rPr>
              <a:t>CREATE</a:t>
            </a:r>
            <a:r>
              <a:rPr sz="2600" spc="-20" dirty="0">
                <a:solidFill>
                  <a:srgbClr val="CAA3D6"/>
                </a:solidFill>
              </a:rPr>
              <a:t>H</a:t>
            </a:r>
            <a:endParaRPr sz="2600"/>
          </a:p>
        </p:txBody>
      </p:sp>
      <p:sp>
        <p:nvSpPr>
          <p:cNvPr id="21" name="object 21"/>
          <p:cNvSpPr txBox="1"/>
          <p:nvPr/>
        </p:nvSpPr>
        <p:spPr>
          <a:xfrm>
            <a:off x="1481843" y="913611"/>
            <a:ext cx="459105" cy="3302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2520"/>
              </a:lnSpc>
            </a:pPr>
            <a:r>
              <a:rPr sz="2600" spc="-25" dirty="0">
                <a:solidFill>
                  <a:srgbClr val="CAA3D6"/>
                </a:solidFill>
                <a:latin typeface="Arial MT"/>
                <a:cs typeface="Arial MT"/>
              </a:rPr>
              <a:t>ER</a:t>
            </a:r>
            <a:endParaRPr sz="2600">
              <a:latin typeface="Arial MT"/>
              <a:cs typeface="Arial MT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1041419" y="763313"/>
            <a:ext cx="1353185" cy="357505"/>
          </a:xfrm>
          <a:prstGeom prst="rect">
            <a:avLst/>
          </a:prstGeom>
          <a:solidFill>
            <a:srgbClr val="FFFAEB"/>
          </a:solidFill>
        </p:spPr>
        <p:txBody>
          <a:bodyPr vert="horz" wrap="square" lIns="0" tIns="0" rIns="0" bIns="0" rtlCol="0">
            <a:spAutoFit/>
          </a:bodyPr>
          <a:lstStyle/>
          <a:p>
            <a:pPr marL="312420">
              <a:lnSpc>
                <a:spcPts val="2605"/>
              </a:lnSpc>
            </a:pPr>
            <a:r>
              <a:rPr sz="2200" spc="-20" dirty="0">
                <a:solidFill>
                  <a:srgbClr val="595BE2"/>
                </a:solidFill>
                <a:latin typeface="Arial MT"/>
                <a:cs typeface="Arial MT"/>
              </a:rPr>
              <a:t>FEST</a:t>
            </a:r>
            <a:endParaRPr sz="22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630</TotalTime>
  <Words>277</Words>
  <Application>Microsoft Macintosh PowerPoint</Application>
  <PresentationFormat>Custom</PresentationFormat>
  <Paragraphs>79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ADLaM Display</vt:lpstr>
      <vt:lpstr>Arial</vt:lpstr>
      <vt:lpstr>Arial MT</vt:lpstr>
      <vt:lpstr>Office Theme</vt:lpstr>
      <vt:lpstr>PowerPoint Presentation</vt:lpstr>
      <vt:lpstr>CREATEH</vt:lpstr>
      <vt:lpstr>“Thank you for being here!”</vt:lpstr>
      <vt:lpstr>.</vt:lpstr>
      <vt:lpstr>CREATEH</vt:lpstr>
      <vt:lpstr>CREATEH</vt:lpstr>
      <vt:lpstr>PowerPoint Presentation</vt:lpstr>
      <vt:lpstr>CREATEH</vt:lpstr>
      <vt:lpstr>CREATEH</vt:lpstr>
      <vt:lpstr>CREATEH</vt:lpstr>
      <vt:lpstr>CREATEH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Workshop_ChatBot updated</dc:title>
  <cp:lastModifiedBy>Mansi Madhukar More</cp:lastModifiedBy>
  <cp:revision>24</cp:revision>
  <dcterms:created xsi:type="dcterms:W3CDTF">2025-01-29T10:23:39Z</dcterms:created>
  <dcterms:modified xsi:type="dcterms:W3CDTF">2025-01-29T20:57:13Z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2025-01-16T00:00:00Z</vt:filetime>
  </property>
  <property fmtid="{D5CDD505-2E9C-101B-9397-08002B2CF9AE}" pid="3" name="Creator">
    <vt:lpwstr>Keynote</vt:lpwstr>
  </property>
  <property fmtid="{D5CDD505-2E9C-101B-9397-08002B2CF9AE}" pid="4" name="LastSaved">
    <vt:filetime>2025-01-29T00:00:00Z</vt:filetime>
  </property>
  <property fmtid="{D5CDD505-2E9C-101B-9397-08002B2CF9AE}" pid="5" name="Producer">
    <vt:lpwstr>macOS Version 14.5 (Build 23F79) Quartz PDFContext</vt:lpwstr>
  </property>
</Properties>
</file>